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129" r:id="rId3"/>
    <p:sldId id="258" r:id="rId4"/>
    <p:sldId id="259" r:id="rId5"/>
    <p:sldId id="260" r:id="rId6"/>
    <p:sldId id="261" r:id="rId7"/>
    <p:sldId id="262" r:id="rId8"/>
    <p:sldId id="280" r:id="rId9"/>
    <p:sldId id="281" r:id="rId10"/>
    <p:sldId id="276" r:id="rId11"/>
    <p:sldId id="277" r:id="rId12"/>
    <p:sldId id="278" r:id="rId13"/>
    <p:sldId id="282" r:id="rId14"/>
    <p:sldId id="279" r:id="rId15"/>
    <p:sldId id="283" r:id="rId16"/>
    <p:sldId id="285" r:id="rId17"/>
    <p:sldId id="286" r:id="rId18"/>
    <p:sldId id="287" r:id="rId19"/>
    <p:sldId id="263" r:id="rId20"/>
    <p:sldId id="264" r:id="rId21"/>
    <p:sldId id="294" r:id="rId22"/>
    <p:sldId id="265" r:id="rId23"/>
    <p:sldId id="288" r:id="rId24"/>
    <p:sldId id="295" r:id="rId25"/>
    <p:sldId id="289" r:id="rId26"/>
    <p:sldId id="290" r:id="rId27"/>
    <p:sldId id="291" r:id="rId28"/>
    <p:sldId id="266" r:id="rId29"/>
    <p:sldId id="267" r:id="rId30"/>
    <p:sldId id="268" r:id="rId31"/>
    <p:sldId id="269" r:id="rId32"/>
    <p:sldId id="270" r:id="rId33"/>
    <p:sldId id="271" r:id="rId34"/>
    <p:sldId id="272" r:id="rId35"/>
    <p:sldId id="296" r:id="rId36"/>
    <p:sldId id="273" r:id="rId37"/>
    <p:sldId id="293" r:id="rId38"/>
    <p:sldId id="297" r:id="rId39"/>
    <p:sldId id="298" r:id="rId40"/>
    <p:sldId id="2096" r:id="rId41"/>
    <p:sldId id="2121" r:id="rId42"/>
    <p:sldId id="2104" r:id="rId43"/>
    <p:sldId id="2105" r:id="rId44"/>
    <p:sldId id="2107" r:id="rId45"/>
    <p:sldId id="2109" r:id="rId46"/>
    <p:sldId id="2108" r:id="rId47"/>
    <p:sldId id="2125" r:id="rId48"/>
    <p:sldId id="2126" r:id="rId49"/>
    <p:sldId id="2116" r:id="rId50"/>
    <p:sldId id="2122" r:id="rId51"/>
    <p:sldId id="2127" r:id="rId52"/>
    <p:sldId id="2123" r:id="rId53"/>
    <p:sldId id="21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86326"/>
  </p:normalViewPr>
  <p:slideViewPr>
    <p:cSldViewPr snapToGrid="0" snapToObjects="1">
      <p:cViewPr varScale="1">
        <p:scale>
          <a:sx n="127" d="100"/>
          <a:sy n="127" d="100"/>
        </p:scale>
        <p:origin x="1304"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8C712-7BBA-4543-B426-58B74518C15C}" type="datetimeFigureOut">
              <a:rPr lang="en-US" smtClean="0"/>
              <a:t>7/8/22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CDD96-EC7E-8246-A123-1C8E69111E0C}" type="slidenum">
              <a:rPr lang="en-US" smtClean="0"/>
              <a:t>‹#›</a:t>
            </a:fld>
            <a:endParaRPr lang="en-US"/>
          </a:p>
        </p:txBody>
      </p:sp>
    </p:spTree>
    <p:extLst>
      <p:ext uri="{BB962C8B-B14F-4D97-AF65-F5344CB8AC3E}">
        <p14:creationId xmlns:p14="http://schemas.microsoft.com/office/powerpoint/2010/main" val="3223491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002CB7-55C7-BB43-A447-E64AD85A3D44}" type="slidenum">
              <a:rPr lang="en-US" smtClean="0"/>
              <a:t>1</a:t>
            </a:fld>
            <a:endParaRPr lang="en-US"/>
          </a:p>
        </p:txBody>
      </p:sp>
    </p:spTree>
    <p:extLst>
      <p:ext uri="{BB962C8B-B14F-4D97-AF65-F5344CB8AC3E}">
        <p14:creationId xmlns:p14="http://schemas.microsoft.com/office/powerpoint/2010/main" val="100452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kern="1200" dirty="0">
                <a:solidFill>
                  <a:schemeClr val="tx1"/>
                </a:solidFill>
                <a:effectLst/>
                <a:latin typeface="+mn-lt"/>
                <a:ea typeface="+mn-ea"/>
                <a:cs typeface="+mn-cs"/>
              </a:rPr>
              <a:t>Algorithms are the key to machine learning</a:t>
            </a:r>
          </a:p>
          <a:p>
            <a:r>
              <a:rPr lang="en-US" sz="1200" b="0" i="0" kern="1200" dirty="0">
                <a:solidFill>
                  <a:schemeClr val="tx1"/>
                </a:solidFill>
                <a:effectLst/>
                <a:latin typeface="+mn-lt"/>
                <a:ea typeface="+mn-ea"/>
                <a:cs typeface="+mn-cs"/>
              </a:rPr>
              <a:t>You’ve heard of machine learning and seen what it can do, but how exactly do machines learn? The short answer: Algorithms. We feed algorithms, which are sets of rules used to help computers perform problem-solving operations, large volumes of data from which to learn. Generally, the more data a machine learning algorithm is provided the more accurate it becomes.</a:t>
            </a:r>
          </a:p>
          <a:p>
            <a:r>
              <a:rPr lang="en-US" sz="1200" b="0" i="0" kern="1200" dirty="0">
                <a:solidFill>
                  <a:schemeClr val="tx1"/>
                </a:solidFill>
                <a:effectLst/>
                <a:latin typeface="+mn-lt"/>
                <a:ea typeface="+mn-ea"/>
                <a:cs typeface="+mn-cs"/>
              </a:rPr>
              <a:t>Machine learning algorithms are split into two main categories based on how they interact with data: Supervised and unsupervised. Due to their differences when analyzing data, these two machine learning categories are better suited for solving different problems. All forms of machine learning rely on the availability of a huge quantity of data to train algorithms. In the infographic below you’ll see how both supervised and unsupervised ingest this data and which problems they are suited for solving. </a:t>
            </a:r>
          </a:p>
          <a:p>
            <a:pPr marL="0" lvl="0" indent="0" algn="l" rtl="0">
              <a:spcBef>
                <a:spcPts val="0"/>
              </a:spcBef>
              <a:spcAft>
                <a:spcPts val="0"/>
              </a:spcAft>
              <a:buNone/>
            </a:pPr>
            <a:endParaRPr dirty="0"/>
          </a:p>
        </p:txBody>
      </p:sp>
      <p:sp>
        <p:nvSpPr>
          <p:cNvPr id="621" name="Google Shape;62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63939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8" name="Google Shape;62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229034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13</a:t>
            </a:fld>
            <a:endParaRPr lang="en-US"/>
          </a:p>
        </p:txBody>
      </p:sp>
    </p:spTree>
    <p:extLst>
      <p:ext uri="{BB962C8B-B14F-4D97-AF65-F5344CB8AC3E}">
        <p14:creationId xmlns:p14="http://schemas.microsoft.com/office/powerpoint/2010/main" val="339545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kern="1200" dirty="0">
                <a:solidFill>
                  <a:schemeClr val="tx1"/>
                </a:solidFill>
                <a:effectLst/>
                <a:latin typeface="+mn-lt"/>
                <a:ea typeface="+mn-ea"/>
                <a:cs typeface="+mn-cs"/>
              </a:rPr>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p>
          <a:p>
            <a:br>
              <a:rPr lang="en-US" dirty="0"/>
            </a:br>
            <a:r>
              <a:rPr lang="en-US" sz="1200" b="0" i="0" kern="1200" dirty="0">
                <a:solidFill>
                  <a:schemeClr val="tx1"/>
                </a:solidFill>
                <a:effectLst/>
                <a:latin typeface="+mn-lt"/>
                <a:ea typeface="+mn-ea"/>
                <a:cs typeface="+mn-cs"/>
              </a:rPr>
              <a:t>In the above example, we can see that the agent is given 2 options i.e. a path with water or a path with fire. A reinforcement algorithm works on reward a system i.e. if the agent uses the fire path then the rewards are subtracted and agent tries to learn that it should avoid the fire path. If it had chosen the water path or the safe path then some points would have been added to the reward points, the agent then would try to learn what path is safe and what path isn’t.</a:t>
            </a:r>
          </a:p>
          <a:p>
            <a:r>
              <a:rPr lang="en-US" sz="1200" b="0" i="0" kern="1200" dirty="0">
                <a:solidFill>
                  <a:schemeClr val="tx1"/>
                </a:solidFill>
                <a:effectLst/>
                <a:latin typeface="+mn-lt"/>
                <a:ea typeface="+mn-ea"/>
                <a:cs typeface="+mn-cs"/>
              </a:rPr>
              <a:t>It is basically leveraging the rewards obtained, the agent improves its environment knowledge to select the next action.</a:t>
            </a:r>
          </a:p>
          <a:p>
            <a:br>
              <a:rPr lang="en-US" dirty="0"/>
            </a:br>
            <a:endParaRPr dirty="0"/>
          </a:p>
        </p:txBody>
      </p:sp>
      <p:sp>
        <p:nvSpPr>
          <p:cNvPr id="635" name="Google Shape;63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55011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956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476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17</a:t>
            </a:fld>
            <a:endParaRPr lang="en-US"/>
          </a:p>
        </p:txBody>
      </p:sp>
    </p:spTree>
    <p:extLst>
      <p:ext uri="{BB962C8B-B14F-4D97-AF65-F5344CB8AC3E}">
        <p14:creationId xmlns:p14="http://schemas.microsoft.com/office/powerpoint/2010/main" val="406703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2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8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997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3</a:t>
            </a:fld>
            <a:endParaRPr lang="en-US"/>
          </a:p>
        </p:txBody>
      </p:sp>
    </p:spTree>
    <p:extLst>
      <p:ext uri="{BB962C8B-B14F-4D97-AF65-F5344CB8AC3E}">
        <p14:creationId xmlns:p14="http://schemas.microsoft.com/office/powerpoint/2010/main" val="147141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3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220" name="Google Shape;22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074979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23</a:t>
            </a:fld>
            <a:endParaRPr lang="en-US"/>
          </a:p>
        </p:txBody>
      </p:sp>
    </p:spTree>
    <p:extLst>
      <p:ext uri="{BB962C8B-B14F-4D97-AF65-F5344CB8AC3E}">
        <p14:creationId xmlns:p14="http://schemas.microsoft.com/office/powerpoint/2010/main" val="214805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24</a:t>
            </a:fld>
            <a:endParaRPr lang="en-US"/>
          </a:p>
        </p:txBody>
      </p:sp>
    </p:spTree>
    <p:extLst>
      <p:ext uri="{BB962C8B-B14F-4D97-AF65-F5344CB8AC3E}">
        <p14:creationId xmlns:p14="http://schemas.microsoft.com/office/powerpoint/2010/main" val="4105381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25</a:t>
            </a:fld>
            <a:endParaRPr lang="en-US"/>
          </a:p>
        </p:txBody>
      </p:sp>
    </p:spTree>
    <p:extLst>
      <p:ext uri="{BB962C8B-B14F-4D97-AF65-F5344CB8AC3E}">
        <p14:creationId xmlns:p14="http://schemas.microsoft.com/office/powerpoint/2010/main" val="399298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26</a:t>
            </a:fld>
            <a:endParaRPr lang="en-US"/>
          </a:p>
        </p:txBody>
      </p:sp>
    </p:spTree>
    <p:extLst>
      <p:ext uri="{BB962C8B-B14F-4D97-AF65-F5344CB8AC3E}">
        <p14:creationId xmlns:p14="http://schemas.microsoft.com/office/powerpoint/2010/main" val="3686741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27</a:t>
            </a:fld>
            <a:endParaRPr lang="en-US"/>
          </a:p>
        </p:txBody>
      </p:sp>
    </p:spTree>
    <p:extLst>
      <p:ext uri="{BB962C8B-B14F-4D97-AF65-F5344CB8AC3E}">
        <p14:creationId xmlns:p14="http://schemas.microsoft.com/office/powerpoint/2010/main" val="3530026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258" name="Google Shape;25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028902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310" name="Google Shape;31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858499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359" name="Google Shape;35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30475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684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417" name="Google Shape;4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57145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72" name="Google Shape;47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333950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538" name="Google Shape;53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654413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609" name="Google Shape;60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7534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503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684" name="Google Shape;6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42663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37</a:t>
            </a:fld>
            <a:endParaRPr lang="en-US"/>
          </a:p>
        </p:txBody>
      </p:sp>
    </p:spTree>
    <p:extLst>
      <p:ext uri="{BB962C8B-B14F-4D97-AF65-F5344CB8AC3E}">
        <p14:creationId xmlns:p14="http://schemas.microsoft.com/office/powerpoint/2010/main" val="3821086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dirty="0"/>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156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39</a:t>
            </a:fld>
            <a:endParaRPr lang="en-US"/>
          </a:p>
        </p:txBody>
      </p:sp>
    </p:spTree>
    <p:extLst>
      <p:ext uri="{BB962C8B-B14F-4D97-AF65-F5344CB8AC3E}">
        <p14:creationId xmlns:p14="http://schemas.microsoft.com/office/powerpoint/2010/main" val="2241510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DD96-EC7E-8246-A123-1C8E69111E0C}" type="slidenum">
              <a:rPr lang="en-US" smtClean="0"/>
              <a:t>53</a:t>
            </a:fld>
            <a:endParaRPr lang="en-US"/>
          </a:p>
        </p:txBody>
      </p:sp>
    </p:spTree>
    <p:extLst>
      <p:ext uri="{BB962C8B-B14F-4D97-AF65-F5344CB8AC3E}">
        <p14:creationId xmlns:p14="http://schemas.microsoft.com/office/powerpoint/2010/main" val="30558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9" name="Google Shape;10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77453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69845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58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 started with Data Science, I was had lot of questions concerning jargon and buzz words. We are going to spend sometime today to try and explain some of these and point you to useful resources.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8</a:t>
            </a:fld>
            <a:endParaRPr lang="en-US"/>
          </a:p>
        </p:txBody>
      </p:sp>
    </p:spTree>
    <p:extLst>
      <p:ext uri="{BB962C8B-B14F-4D97-AF65-F5344CB8AC3E}">
        <p14:creationId xmlns:p14="http://schemas.microsoft.com/office/powerpoint/2010/main" val="328435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1)Gathering data is one of the most important stages of machine learning workflows. During data collection, you are defining the potential usefulness and accuracy of your project with the quality of the data you collect.</a:t>
            </a:r>
          </a:p>
          <a:p>
            <a:r>
              <a:rPr lang="en-US" sz="1200" b="0" i="0" kern="1200" dirty="0">
                <a:solidFill>
                  <a:schemeClr val="tx1"/>
                </a:solidFill>
                <a:effectLst/>
                <a:latin typeface="+mn-lt"/>
                <a:ea typeface="+mn-ea"/>
                <a:cs typeface="+mn-cs"/>
              </a:rPr>
              <a:t>To collect data, you need to identify your sources and aggregate data from those sources into a single dataset. This could mean streaming data from Internet of Things sensors, downloading open source data sets, or constructing a data lake from assorted files, logs, or media.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Once your data is collected, you need to pre-process it. Pre-processing involves cleaning, verifying, and formatting data into a usable dataset. If you are collecting data from a single source, this may be a relatively straightforward process. However, if you are aggregating several sources you need to make sure that data formats match, that data is equally reliable, and remove any potential duplicates.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Once you have datasets, you are ready to train your model. This involves feeding your training set to your algorithm so that it can learn appropriate parameters and features used in classification.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Finally, after an acceptable set of hyperparameters is found and your model accuracy is optimized you can test your model. Testing uses your test dataset and is meant to verify that your models are using accurate features. Based on the feedback you receive you may return to training the model to improve accuracy, adjust output settings, or deploy the model as needed.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Once training is complete, you can then refine the model using your validation dataset. This may involve modifying or discarding variables and includes a process of tweaking model-specific settings (hyperparameters) until an acceptable accuracy level is reached.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4002CB7-55C7-BB43-A447-E64AD85A3D44}" type="slidenum">
              <a:rPr lang="en-US" smtClean="0"/>
              <a:t>9</a:t>
            </a:fld>
            <a:endParaRPr lang="en-US"/>
          </a:p>
        </p:txBody>
      </p:sp>
    </p:spTree>
    <p:extLst>
      <p:ext uri="{BB962C8B-B14F-4D97-AF65-F5344CB8AC3E}">
        <p14:creationId xmlns:p14="http://schemas.microsoft.com/office/powerpoint/2010/main" val="98839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1" i="0" kern="1200">
                <a:solidFill>
                  <a:schemeClr val="tx1"/>
                </a:solidFill>
                <a:effectLst/>
                <a:latin typeface="+mn-lt"/>
                <a:ea typeface="+mn-ea"/>
                <a:cs typeface="+mn-cs"/>
              </a:rPr>
              <a:t>Types of Machine Learning?</a:t>
            </a:r>
          </a:p>
          <a:p>
            <a:r>
              <a:rPr lang="en-US" sz="1200" b="0" i="0" kern="1200">
                <a:solidFill>
                  <a:schemeClr val="tx1"/>
                </a:solidFill>
                <a:effectLst/>
                <a:latin typeface="+mn-lt"/>
                <a:ea typeface="+mn-ea"/>
                <a:cs typeface="+mn-cs"/>
              </a:rPr>
              <a:t>Machine learning can be classified into 3 types of algorithms.</a:t>
            </a:r>
          </a:p>
          <a:p>
            <a:r>
              <a:rPr lang="en-US" sz="1200" b="0" i="0" kern="1200">
                <a:solidFill>
                  <a:schemeClr val="tx1"/>
                </a:solidFill>
                <a:effectLst/>
                <a:latin typeface="+mn-lt"/>
                <a:ea typeface="+mn-ea"/>
                <a:cs typeface="+mn-cs"/>
              </a:rPr>
              <a:t>Supervised Learning — [Link coming soon in a future blog]</a:t>
            </a:r>
          </a:p>
          <a:p>
            <a:r>
              <a:rPr lang="en-US" sz="1200" b="0" i="0" kern="1200">
                <a:solidFill>
                  <a:schemeClr val="tx1"/>
                </a:solidFill>
                <a:effectLst/>
                <a:latin typeface="+mn-lt"/>
                <a:ea typeface="+mn-ea"/>
                <a:cs typeface="+mn-cs"/>
              </a:rPr>
              <a:t>Unsupervised Learning — [Link coming soon in a future blog]</a:t>
            </a:r>
          </a:p>
          <a:p>
            <a:r>
              <a:rPr lang="en-US" sz="1200" b="0" i="0" kern="1200">
                <a:solidFill>
                  <a:schemeClr val="tx1"/>
                </a:solidFill>
                <a:effectLst/>
                <a:latin typeface="+mn-lt"/>
                <a:ea typeface="+mn-ea"/>
                <a:cs typeface="+mn-cs"/>
              </a:rPr>
              <a:t>Reinforcement Learning — [Link coming soon in a future blog]</a:t>
            </a:r>
          </a:p>
          <a:p>
            <a:br>
              <a:rPr lang="en-US" dirty="0">
                <a:effectLst/>
              </a:rPr>
            </a:b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590" name="Google Shape;5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159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00F4-9DA6-A745-B4B6-7BC50AB61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B66AFA-2F42-7D4D-9D07-A28B46F58D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63997-C6B7-0C42-896F-62651460F2EE}"/>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9E374DC7-4B29-8641-821F-46DD7B5C6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D832B-801E-374D-B162-16C3554E63E8}"/>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3662425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9705-DA77-7647-A763-732F4B2DCE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81E64-445D-DC4C-B587-47FC5670EB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FDF6B-5F31-314E-8FF1-15D87D504A3B}"/>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32A40523-8BAD-DB4E-934B-2D1C38EB4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5C6AE-2762-344B-A795-A350BCC984DC}"/>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2807975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DA8773-5FBE-2B43-A1B2-2C8950EB52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738D70-6A3B-894C-A661-3E26C3CAE3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8F26-405D-F048-91C3-FE3234F7AD0E}"/>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6BF0947E-0FE9-C44F-A745-84D01E7B3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D611F-5DFB-4341-95F8-D15DD36611C3}"/>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1914270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89"/>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1BFBDD-58F0-4173-B74E-5DBF38F0C58E}"/>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98EBD70-76A2-4EB3-ABDF-AB3EFFF12BCA}"/>
              </a:ext>
            </a:extLst>
          </p:cNvPr>
          <p:cNvPicPr>
            <a:picLocks noChangeAspect="1"/>
          </p:cNvPicPr>
          <p:nvPr userDrawn="1"/>
        </p:nvPicPr>
        <p:blipFill>
          <a:blip r:embed="rId2"/>
          <a:stretch>
            <a:fillRect/>
          </a:stretch>
        </p:blipFill>
        <p:spPr>
          <a:xfrm>
            <a:off x="457200" y="6382571"/>
            <a:ext cx="1271890" cy="294840"/>
          </a:xfrm>
          <a:prstGeom prst="rect">
            <a:avLst/>
          </a:prstGeom>
        </p:spPr>
      </p:pic>
      <p:sp>
        <p:nvSpPr>
          <p:cNvPr id="12" name="TextBox 11">
            <a:extLst>
              <a:ext uri="{FF2B5EF4-FFF2-40B4-BE49-F238E27FC236}">
                <a16:creationId xmlns:a16="http://schemas.microsoft.com/office/drawing/2014/main" id="{A5725616-4823-4C54-9A69-F7A004FB234E}"/>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1504490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4">
            <a:extLst>
              <a:ext uri="{FF2B5EF4-FFF2-40B4-BE49-F238E27FC236}">
                <a16:creationId xmlns:a16="http://schemas.microsoft.com/office/drawing/2014/main" id="{D91553E9-F6B2-4C40-82D4-06F237CF643F}"/>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5" name="Picture 14">
            <a:extLst>
              <a:ext uri="{FF2B5EF4-FFF2-40B4-BE49-F238E27FC236}">
                <a16:creationId xmlns:a16="http://schemas.microsoft.com/office/drawing/2014/main" id="{F851FD4F-3674-4213-816A-56B477B5D610}"/>
              </a:ext>
            </a:extLst>
          </p:cNvPr>
          <p:cNvPicPr>
            <a:picLocks noChangeAspect="1"/>
          </p:cNvPicPr>
          <p:nvPr userDrawn="1"/>
        </p:nvPicPr>
        <p:blipFill>
          <a:blip r:embed="rId2"/>
          <a:stretch>
            <a:fillRect/>
          </a:stretch>
        </p:blipFill>
        <p:spPr>
          <a:xfrm>
            <a:off x="457200" y="6382571"/>
            <a:ext cx="1271890" cy="294840"/>
          </a:xfrm>
          <a:prstGeom prst="rect">
            <a:avLst/>
          </a:prstGeom>
        </p:spPr>
      </p:pic>
      <p:sp>
        <p:nvSpPr>
          <p:cNvPr id="16" name="TextBox 15">
            <a:extLst>
              <a:ext uri="{FF2B5EF4-FFF2-40B4-BE49-F238E27FC236}">
                <a16:creationId xmlns:a16="http://schemas.microsoft.com/office/drawing/2014/main" id="{8BDAF4A3-EF5D-402A-9EBC-6EC6BECD8332}"/>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3932808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3"/>
            <a:ext cx="10515600" cy="556099"/>
          </a:xfrm>
        </p:spPr>
        <p:txBody>
          <a:bodyP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7"/>
            <a:ext cx="10515600" cy="358775"/>
          </a:xfrm>
        </p:spPr>
        <p:txBody>
          <a:bodyPr>
            <a:noAutofit/>
          </a:bodyPr>
          <a:lstStyle>
            <a:lvl1pPr marL="0" indent="0">
              <a:buNone/>
              <a:defRPr sz="1650"/>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title style</a:t>
            </a:r>
          </a:p>
        </p:txBody>
      </p:sp>
      <p:pic>
        <p:nvPicPr>
          <p:cNvPr id="4" name="Graphic 3">
            <a:extLst>
              <a:ext uri="{FF2B5EF4-FFF2-40B4-BE49-F238E27FC236}">
                <a16:creationId xmlns:a16="http://schemas.microsoft.com/office/drawing/2014/main" id="{8416F40B-299C-46A7-A0BC-A80B2E8402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1" y="6415046"/>
            <a:ext cx="1443991" cy="248603"/>
          </a:xfrm>
          <a:prstGeom prst="rect">
            <a:avLst/>
          </a:prstGeom>
        </p:spPr>
      </p:pic>
    </p:spTree>
    <p:extLst>
      <p:ext uri="{BB962C8B-B14F-4D97-AF65-F5344CB8AC3E}">
        <p14:creationId xmlns:p14="http://schemas.microsoft.com/office/powerpoint/2010/main" val="16776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3144-3524-8B44-BDB4-1811F1C86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BC43B-6229-6648-84EB-439CF90F14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C7297-5F3A-E24A-B51B-C94A49066CFD}"/>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96A840E1-92EF-334B-A768-E14CD5DF9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6801-5453-3749-81B2-7CDB8075C842}"/>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288927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2934-8794-4744-BCE9-DD2757493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345D66-6D58-F94B-AB1E-49CCEDA8C8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7C242-2A64-2D4E-BBB6-1D5F22C25888}"/>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B642F9BF-5486-A045-A949-AC6ABCF8D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3BF-D8B0-7B49-A770-2357672832F0}"/>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424413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D328-459F-754F-88BC-3258DCEE6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62D42-E8FF-2A47-B84A-AC1EAAE5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CBA8DE-7048-744E-B53B-476B2ED68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4760A6-80E9-534D-BF3A-0BA77053B4AA}"/>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6" name="Footer Placeholder 5">
            <a:extLst>
              <a:ext uri="{FF2B5EF4-FFF2-40B4-BE49-F238E27FC236}">
                <a16:creationId xmlns:a16="http://schemas.microsoft.com/office/drawing/2014/main" id="{4FE2B36F-6021-1D4A-8261-D729E65ED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9D3A9-3F91-0344-AC60-3571620F6A24}"/>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402942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6AA5-1EF1-2047-AF32-3BBCCB6E86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E7B323-E5DC-E44F-AF3F-BD1CEFBC3E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3523B2-429C-7643-8D12-694ED6BBDD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2DE8CD-9113-774C-9703-7D5EBCB0A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506221-1CD8-F148-A2F7-DF3740226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C080-2A1D-A342-A8F0-EAF64EA58944}"/>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8" name="Footer Placeholder 7">
            <a:extLst>
              <a:ext uri="{FF2B5EF4-FFF2-40B4-BE49-F238E27FC236}">
                <a16:creationId xmlns:a16="http://schemas.microsoft.com/office/drawing/2014/main" id="{14C4089D-8603-9B4D-8AD3-0085F6F1B6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F42052-91FE-EF4E-93D9-62A97CAA6720}"/>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421556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B7D4-8F17-FA4F-8796-5B02F3B11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80DE06-95E5-B64A-A688-83B45FDB2028}"/>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4" name="Footer Placeholder 3">
            <a:extLst>
              <a:ext uri="{FF2B5EF4-FFF2-40B4-BE49-F238E27FC236}">
                <a16:creationId xmlns:a16="http://schemas.microsoft.com/office/drawing/2014/main" id="{52C15D15-B43F-4447-9D3D-DE6D7BFDA6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4771B-F1EC-434A-A981-AE703DCCCAC9}"/>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110981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F4D65-B136-F04F-B226-F1277A75B5FA}"/>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3" name="Footer Placeholder 2">
            <a:extLst>
              <a:ext uri="{FF2B5EF4-FFF2-40B4-BE49-F238E27FC236}">
                <a16:creationId xmlns:a16="http://schemas.microsoft.com/office/drawing/2014/main" id="{21996E2D-A5FB-3C4C-81F9-A5D7093585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38D121-BB13-424F-A8B1-330EF088DE79}"/>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293841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C4BD-6C8E-7849-B844-80A70426C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283418-B79D-D249-BB0A-BB5A9C3B6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2ADFD-852B-FC46-9863-5EEE39309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56E90-8C6C-0F48-BEF7-B86726F59D7D}"/>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6" name="Footer Placeholder 5">
            <a:extLst>
              <a:ext uri="{FF2B5EF4-FFF2-40B4-BE49-F238E27FC236}">
                <a16:creationId xmlns:a16="http://schemas.microsoft.com/office/drawing/2014/main" id="{F94BC747-58C9-6B48-A17C-445C1E7FB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1467C-44A7-F144-AF8F-826F8EC6F75E}"/>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57520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720B-91CE-8347-8E31-1E6534D071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4CC761-EE69-DF48-9D1C-8EDF84253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73621-757E-D74C-BB59-35EF3C8D2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3AEBAD-855B-2149-9CF5-36E73F4B2C85}"/>
              </a:ext>
            </a:extLst>
          </p:cNvPr>
          <p:cNvSpPr>
            <a:spLocks noGrp="1"/>
          </p:cNvSpPr>
          <p:nvPr>
            <p:ph type="dt" sz="half" idx="10"/>
          </p:nvPr>
        </p:nvSpPr>
        <p:spPr/>
        <p:txBody>
          <a:bodyPr/>
          <a:lstStyle/>
          <a:p>
            <a:fld id="{562F003C-0C54-744C-9A24-61AE84A7CF87}" type="datetimeFigureOut">
              <a:rPr lang="en-US" smtClean="0"/>
              <a:t>7/8/22</a:t>
            </a:fld>
            <a:endParaRPr lang="en-US"/>
          </a:p>
        </p:txBody>
      </p:sp>
      <p:sp>
        <p:nvSpPr>
          <p:cNvPr id="6" name="Footer Placeholder 5">
            <a:extLst>
              <a:ext uri="{FF2B5EF4-FFF2-40B4-BE49-F238E27FC236}">
                <a16:creationId xmlns:a16="http://schemas.microsoft.com/office/drawing/2014/main" id="{A663E3D9-D298-FF42-9EEF-5C5DC9ECE0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45099-4D3F-3E46-9384-7C41FD4DC284}"/>
              </a:ext>
            </a:extLst>
          </p:cNvPr>
          <p:cNvSpPr>
            <a:spLocks noGrp="1"/>
          </p:cNvSpPr>
          <p:nvPr>
            <p:ph type="sldNum" sz="quarter" idx="12"/>
          </p:nvPr>
        </p:nvSpPr>
        <p:spPr/>
        <p:txBody>
          <a:bodyPr/>
          <a:lstStyle/>
          <a:p>
            <a:fld id="{6EF28741-C04F-B647-BD1C-9F434BCC0CEB}" type="slidenum">
              <a:rPr lang="en-US" smtClean="0"/>
              <a:t>‹#›</a:t>
            </a:fld>
            <a:endParaRPr lang="en-US"/>
          </a:p>
        </p:txBody>
      </p:sp>
    </p:spTree>
    <p:extLst>
      <p:ext uri="{BB962C8B-B14F-4D97-AF65-F5344CB8AC3E}">
        <p14:creationId xmlns:p14="http://schemas.microsoft.com/office/powerpoint/2010/main" val="49360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C511B-10F6-804F-B31F-84E99F132A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CDD5D3-C2C7-9347-A23C-ABAF2B784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B2339-8976-9E43-AB24-478E958AD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F003C-0C54-744C-9A24-61AE84A7CF87}" type="datetimeFigureOut">
              <a:rPr lang="en-US" smtClean="0"/>
              <a:t>7/8/22</a:t>
            </a:fld>
            <a:endParaRPr lang="en-US"/>
          </a:p>
        </p:txBody>
      </p:sp>
      <p:sp>
        <p:nvSpPr>
          <p:cNvPr id="5" name="Footer Placeholder 4">
            <a:extLst>
              <a:ext uri="{FF2B5EF4-FFF2-40B4-BE49-F238E27FC236}">
                <a16:creationId xmlns:a16="http://schemas.microsoft.com/office/drawing/2014/main" id="{947F9131-84BB-5D47-8A93-CA4FFB9E41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2AA84D-3A4D-2A43-81E9-DB871B84E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28741-C04F-B647-BD1C-9F434BCC0CEB}" type="slidenum">
              <a:rPr lang="en-US" smtClean="0"/>
              <a:t>‹#›</a:t>
            </a:fld>
            <a:endParaRPr lang="en-US"/>
          </a:p>
        </p:txBody>
      </p:sp>
    </p:spTree>
    <p:extLst>
      <p:ext uri="{BB962C8B-B14F-4D97-AF65-F5344CB8AC3E}">
        <p14:creationId xmlns:p14="http://schemas.microsoft.com/office/powerpoint/2010/main" val="748994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3.tiff"/><Relationship Id="rId4" Type="http://schemas.openxmlformats.org/officeDocument/2006/relationships/image" Target="../media/image42.tiff"/></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tiff"/></Relationships>
</file>

<file path=ppt/slides/_rels/slide2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37.png"/><Relationship Id="rId10"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image" Target="../media/image52.png"/><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57.png"/><Relationship Id="rId12"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34.png"/><Relationship Id="rId10"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2.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4.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2.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64.png"/><Relationship Id="rId4" Type="http://schemas.openxmlformats.org/officeDocument/2006/relationships/image" Target="../media/image33.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64.png"/><Relationship Id="rId5" Type="http://schemas.openxmlformats.org/officeDocument/2006/relationships/image" Target="../media/image33.png"/><Relationship Id="rId15" Type="http://schemas.openxmlformats.org/officeDocument/2006/relationships/image" Target="../media/image68.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63.png"/><Relationship Id="rId1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37.png"/><Relationship Id="rId2" Type="http://schemas.openxmlformats.org/officeDocument/2006/relationships/notesSlide" Target="../notesSlides/notesSlide32.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64.png"/><Relationship Id="rId5" Type="http://schemas.openxmlformats.org/officeDocument/2006/relationships/image" Target="../media/image33.png"/><Relationship Id="rId15" Type="http://schemas.openxmlformats.org/officeDocument/2006/relationships/image" Target="../media/image67.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63.png"/><Relationship Id="rId1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37.png"/><Relationship Id="rId17" Type="http://schemas.openxmlformats.org/officeDocument/2006/relationships/image" Target="../media/image69.png"/><Relationship Id="rId2" Type="http://schemas.openxmlformats.org/officeDocument/2006/relationships/notesSlide" Target="../notesSlides/notesSlide33.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64.png"/><Relationship Id="rId5" Type="http://schemas.openxmlformats.org/officeDocument/2006/relationships/image" Target="../media/image33.png"/><Relationship Id="rId15" Type="http://schemas.openxmlformats.org/officeDocument/2006/relationships/image" Target="../media/image67.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63.png"/><Relationship Id="rId1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3.png"/><Relationship Id="rId3" Type="http://schemas.openxmlformats.org/officeDocument/2006/relationships/image" Target="../media/image32.png"/><Relationship Id="rId7" Type="http://schemas.openxmlformats.org/officeDocument/2006/relationships/image" Target="../media/image61.png"/><Relationship Id="rId12"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71.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metrics-to-evaluate-your-machine-learning-algorithm-f10ba6e38234"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criteo-labs/hyper-parameter-optimization-algorithms-2fe447525903"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akevdp/sklearn_tutorial" TargetMode="External"/><Relationship Id="rId7" Type="http://schemas.openxmlformats.org/officeDocument/2006/relationships/hyperlink" Target="https://elitedatascience.com/machine-learning-projects-for-beginner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www.guru99.com/scikit-learn-tutorial.html" TargetMode="External"/><Relationship Id="rId5" Type="http://schemas.openxmlformats.org/officeDocument/2006/relationships/hyperlink" Target="https://scikit-learn.org/stable/tutorial/basic/tutorial.html" TargetMode="External"/><Relationship Id="rId4" Type="http://schemas.openxmlformats.org/officeDocument/2006/relationships/hyperlink" Target="https://scikit-learn.org/stab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8CE4-A3C5-B64A-A0B5-895B31DCE696}"/>
              </a:ext>
            </a:extLst>
          </p:cNvPr>
          <p:cNvSpPr>
            <a:spLocks noGrp="1"/>
          </p:cNvSpPr>
          <p:nvPr>
            <p:ph type="ctrTitle"/>
          </p:nvPr>
        </p:nvSpPr>
        <p:spPr>
          <a:solidFill>
            <a:srgbClr val="00B0F0">
              <a:alpha val="43000"/>
            </a:srgbClr>
          </a:solidFill>
          <a:ln>
            <a:solidFill>
              <a:srgbClr val="C00000"/>
            </a:solidFill>
          </a:ln>
        </p:spPr>
        <p:txBody>
          <a:bodyPr/>
          <a:lstStyle/>
          <a:p>
            <a:r>
              <a:rPr lang="en-US" dirty="0"/>
              <a:t>Introduction to Machine Learning</a:t>
            </a:r>
          </a:p>
        </p:txBody>
      </p:sp>
      <p:sp>
        <p:nvSpPr>
          <p:cNvPr id="3" name="Subtitle 2">
            <a:extLst>
              <a:ext uri="{FF2B5EF4-FFF2-40B4-BE49-F238E27FC236}">
                <a16:creationId xmlns:a16="http://schemas.microsoft.com/office/drawing/2014/main" id="{E8834983-74ED-CC46-AD8E-D68085743383}"/>
              </a:ext>
            </a:extLst>
          </p:cNvPr>
          <p:cNvSpPr>
            <a:spLocks noGrp="1"/>
          </p:cNvSpPr>
          <p:nvPr>
            <p:ph type="subTitle" idx="1"/>
          </p:nvPr>
        </p:nvSpPr>
        <p:spPr>
          <a:xfrm>
            <a:off x="2867891" y="3897890"/>
            <a:ext cx="6456218" cy="831417"/>
          </a:xfrm>
          <a:solidFill>
            <a:srgbClr val="92D050">
              <a:alpha val="53000"/>
            </a:srgbClr>
          </a:solidFill>
          <a:ln>
            <a:solidFill>
              <a:srgbClr val="C00000"/>
            </a:solidFill>
          </a:ln>
        </p:spPr>
        <p:txBody>
          <a:bodyPr>
            <a:normAutofit lnSpcReduction="10000"/>
          </a:bodyPr>
          <a:lstStyle/>
          <a:p>
            <a:r>
              <a:rPr lang="en-US" dirty="0"/>
              <a:t>Hiranmayi Ranganathan, LLNL</a:t>
            </a:r>
          </a:p>
          <a:p>
            <a:r>
              <a:rPr lang="en-US" dirty="0"/>
              <a:t>July 12, 2022</a:t>
            </a:r>
          </a:p>
        </p:txBody>
      </p:sp>
    </p:spTree>
    <p:extLst>
      <p:ext uri="{BB962C8B-B14F-4D97-AF65-F5344CB8AC3E}">
        <p14:creationId xmlns:p14="http://schemas.microsoft.com/office/powerpoint/2010/main" val="348322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1"/>
        <p:cNvGrpSpPr/>
        <p:nvPr/>
      </p:nvGrpSpPr>
      <p:grpSpPr>
        <a:xfrm>
          <a:off x="0" y="0"/>
          <a:ext cx="0" cy="0"/>
          <a:chOff x="0" y="0"/>
          <a:chExt cx="0" cy="0"/>
        </a:xfrm>
      </p:grpSpPr>
      <p:sp>
        <p:nvSpPr>
          <p:cNvPr id="33" name="Flowchart: Document 3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9A5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49BD856-C387-1F41-9288-60AF33267083}"/>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Machine Learning Approaches</a:t>
            </a:r>
          </a:p>
        </p:txBody>
      </p:sp>
      <p:pic>
        <p:nvPicPr>
          <p:cNvPr id="5" name="Picture 4" descr="Diagram&#10;&#10;Description automatically generated">
            <a:extLst>
              <a:ext uri="{FF2B5EF4-FFF2-40B4-BE49-F238E27FC236}">
                <a16:creationId xmlns:a16="http://schemas.microsoft.com/office/drawing/2014/main" id="{8B6DA059-0159-224E-840D-4A50A6ADFDA5}"/>
              </a:ext>
            </a:extLst>
          </p:cNvPr>
          <p:cNvPicPr>
            <a:picLocks noChangeAspect="1"/>
          </p:cNvPicPr>
          <p:nvPr/>
        </p:nvPicPr>
        <p:blipFill>
          <a:blip r:embed="rId3"/>
          <a:stretch>
            <a:fillRect/>
          </a:stretch>
        </p:blipFill>
        <p:spPr>
          <a:xfrm>
            <a:off x="4207933" y="793559"/>
            <a:ext cx="7347537" cy="5271857"/>
          </a:xfrm>
          <a:prstGeom prst="rect">
            <a:avLst/>
          </a:prstGeom>
        </p:spPr>
      </p:pic>
    </p:spTree>
    <p:extLst>
      <p:ext uri="{BB962C8B-B14F-4D97-AF65-F5344CB8AC3E}">
        <p14:creationId xmlns:p14="http://schemas.microsoft.com/office/powerpoint/2010/main" val="390849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9"/>
          <p:cNvSpPr txBox="1"/>
          <p:nvPr/>
        </p:nvSpPr>
        <p:spPr>
          <a:xfrm>
            <a:off x="10787448" y="6642556"/>
            <a:ext cx="1404552"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dirty="0">
                <a:solidFill>
                  <a:schemeClr val="dk1"/>
                </a:solidFill>
                <a:latin typeface="Calibri"/>
                <a:ea typeface="Calibri"/>
                <a:cs typeface="Calibri"/>
                <a:sym typeface="Calibri"/>
              </a:rPr>
              <a:t>Image source: </a:t>
            </a:r>
            <a:r>
              <a:rPr lang="en-US" sz="800" dirty="0" err="1">
                <a:solidFill>
                  <a:schemeClr val="dk1"/>
                </a:solidFill>
                <a:latin typeface="Calibri"/>
                <a:ea typeface="Calibri"/>
                <a:cs typeface="Calibri"/>
                <a:sym typeface="Calibri"/>
              </a:rPr>
              <a:t>boozallen.com</a:t>
            </a:r>
            <a:endParaRPr sz="800" dirty="0">
              <a:solidFill>
                <a:schemeClr val="dk1"/>
              </a:solidFill>
              <a:latin typeface="Calibri"/>
              <a:ea typeface="Calibri"/>
              <a:cs typeface="Calibri"/>
              <a:sym typeface="Calibri"/>
            </a:endParaRPr>
          </a:p>
        </p:txBody>
      </p:sp>
      <p:pic>
        <p:nvPicPr>
          <p:cNvPr id="624" name="Google Shape;624;p29"/>
          <p:cNvPicPr preferRelativeResize="0"/>
          <p:nvPr/>
        </p:nvPicPr>
        <p:blipFill rotWithShape="1">
          <a:blip r:embed="rId3">
            <a:alphaModFix/>
          </a:blip>
          <a:srcRect/>
          <a:stretch/>
        </p:blipFill>
        <p:spPr>
          <a:xfrm>
            <a:off x="1493702" y="-8871"/>
            <a:ext cx="9054119" cy="6849129"/>
          </a:xfrm>
          <a:prstGeom prst="rect">
            <a:avLst/>
          </a:prstGeom>
          <a:noFill/>
          <a:ln>
            <a:noFill/>
          </a:ln>
        </p:spPr>
      </p:pic>
    </p:spTree>
    <p:extLst>
      <p:ext uri="{BB962C8B-B14F-4D97-AF65-F5344CB8AC3E}">
        <p14:creationId xmlns:p14="http://schemas.microsoft.com/office/powerpoint/2010/main" val="307052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30"/>
          <p:cNvPicPr preferRelativeResize="0"/>
          <p:nvPr/>
        </p:nvPicPr>
        <p:blipFill rotWithShape="1">
          <a:blip r:embed="rId3">
            <a:alphaModFix/>
          </a:blip>
          <a:srcRect/>
          <a:stretch/>
        </p:blipFill>
        <p:spPr>
          <a:xfrm>
            <a:off x="985700" y="0"/>
            <a:ext cx="9712598" cy="6858000"/>
          </a:xfrm>
          <a:prstGeom prst="rect">
            <a:avLst/>
          </a:prstGeom>
          <a:noFill/>
          <a:ln>
            <a:noFill/>
          </a:ln>
        </p:spPr>
      </p:pic>
      <p:sp>
        <p:nvSpPr>
          <p:cNvPr id="631" name="Google Shape;631;p30"/>
          <p:cNvSpPr txBox="1"/>
          <p:nvPr/>
        </p:nvSpPr>
        <p:spPr>
          <a:xfrm>
            <a:off x="10787448" y="6642556"/>
            <a:ext cx="1404552"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Image source: boozallen.com</a:t>
            </a:r>
            <a:endParaRPr sz="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579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9AF3A-7223-294B-9FE9-74FE82C07766}"/>
              </a:ext>
            </a:extLst>
          </p:cNvPr>
          <p:cNvPicPr>
            <a:picLocks noChangeAspect="1"/>
          </p:cNvPicPr>
          <p:nvPr/>
        </p:nvPicPr>
        <p:blipFill>
          <a:blip r:embed="rId3"/>
          <a:stretch>
            <a:fillRect/>
          </a:stretch>
        </p:blipFill>
        <p:spPr>
          <a:xfrm>
            <a:off x="3237618" y="158733"/>
            <a:ext cx="5096535" cy="6253419"/>
          </a:xfrm>
          <a:prstGeom prst="rect">
            <a:avLst/>
          </a:prstGeom>
          <a:ln>
            <a:noFill/>
          </a:ln>
        </p:spPr>
      </p:pic>
      <p:sp>
        <p:nvSpPr>
          <p:cNvPr id="3" name="TextBox 2">
            <a:extLst>
              <a:ext uri="{FF2B5EF4-FFF2-40B4-BE49-F238E27FC236}">
                <a16:creationId xmlns:a16="http://schemas.microsoft.com/office/drawing/2014/main" id="{31F0B549-6920-EC40-8FD3-7AAF408EE40E}"/>
              </a:ext>
            </a:extLst>
          </p:cNvPr>
          <p:cNvSpPr txBox="1"/>
          <p:nvPr/>
        </p:nvSpPr>
        <p:spPr>
          <a:xfrm>
            <a:off x="537663" y="2327564"/>
            <a:ext cx="2699955" cy="2585323"/>
          </a:xfrm>
          <a:prstGeom prst="rect">
            <a:avLst/>
          </a:prstGeom>
          <a:noFill/>
        </p:spPr>
        <p:txBody>
          <a:bodyPr wrap="square" rtlCol="0">
            <a:spAutoFit/>
          </a:bodyPr>
          <a:lstStyle/>
          <a:p>
            <a:pPr algn="ctr"/>
            <a:r>
              <a:rPr lang="en-US" sz="3600" b="1" dirty="0"/>
              <a:t>Overview of models under categories</a:t>
            </a:r>
          </a:p>
          <a:p>
            <a:endParaRPr lang="en-US" dirty="0"/>
          </a:p>
        </p:txBody>
      </p:sp>
    </p:spTree>
    <p:extLst>
      <p:ext uri="{BB962C8B-B14F-4D97-AF65-F5344CB8AC3E}">
        <p14:creationId xmlns:p14="http://schemas.microsoft.com/office/powerpoint/2010/main" val="3378526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6526F27-842D-9C4D-8F09-75C4051F6CB4}"/>
              </a:ext>
            </a:extLst>
          </p:cNvPr>
          <p:cNvPicPr>
            <a:picLocks noChangeAspect="1"/>
          </p:cNvPicPr>
          <p:nvPr/>
        </p:nvPicPr>
        <p:blipFill>
          <a:blip r:embed="rId3"/>
          <a:stretch>
            <a:fillRect/>
          </a:stretch>
        </p:blipFill>
        <p:spPr>
          <a:xfrm>
            <a:off x="2419374" y="1245221"/>
            <a:ext cx="6903448" cy="4736888"/>
          </a:xfrm>
          <a:prstGeom prst="rect">
            <a:avLst/>
          </a:prstGeom>
        </p:spPr>
      </p:pic>
      <p:sp>
        <p:nvSpPr>
          <p:cNvPr id="6" name="Rectangle 5">
            <a:extLst>
              <a:ext uri="{FF2B5EF4-FFF2-40B4-BE49-F238E27FC236}">
                <a16:creationId xmlns:a16="http://schemas.microsoft.com/office/drawing/2014/main" id="{E3FEB2DD-C9E9-2D47-9C27-B0D683F125F1}"/>
              </a:ext>
            </a:extLst>
          </p:cNvPr>
          <p:cNvSpPr/>
          <p:nvPr/>
        </p:nvSpPr>
        <p:spPr>
          <a:xfrm>
            <a:off x="597318" y="210800"/>
            <a:ext cx="6000127" cy="523220"/>
          </a:xfrm>
          <a:prstGeom prst="rect">
            <a:avLst/>
          </a:prstGeom>
        </p:spPr>
        <p:txBody>
          <a:bodyPr wrap="square">
            <a:spAutoFit/>
          </a:bodyPr>
          <a:lstStyle/>
          <a:p>
            <a:r>
              <a:rPr lang="en-US" sz="2800" b="1" dirty="0">
                <a:solidFill>
                  <a:srgbClr val="292929"/>
                </a:solidFill>
                <a:latin typeface="sohne"/>
              </a:rPr>
              <a:t>Overview of Reinforcement Learning</a:t>
            </a:r>
            <a:endParaRPr lang="en-US" sz="2800" b="1" i="0" dirty="0">
              <a:solidFill>
                <a:srgbClr val="292929"/>
              </a:solidFill>
              <a:effectLst/>
              <a:latin typeface="sohne"/>
            </a:endParaRPr>
          </a:p>
        </p:txBody>
      </p:sp>
      <p:sp>
        <p:nvSpPr>
          <p:cNvPr id="7" name="Rectangle 6">
            <a:extLst>
              <a:ext uri="{FF2B5EF4-FFF2-40B4-BE49-F238E27FC236}">
                <a16:creationId xmlns:a16="http://schemas.microsoft.com/office/drawing/2014/main" id="{D344406C-8142-964B-96A5-A75828D2E96F}"/>
              </a:ext>
            </a:extLst>
          </p:cNvPr>
          <p:cNvSpPr/>
          <p:nvPr/>
        </p:nvSpPr>
        <p:spPr>
          <a:xfrm>
            <a:off x="2881490" y="6493311"/>
            <a:ext cx="7256207" cy="307777"/>
          </a:xfrm>
          <a:prstGeom prst="rect">
            <a:avLst/>
          </a:prstGeom>
        </p:spPr>
        <p:txBody>
          <a:bodyPr wrap="square">
            <a:spAutoFit/>
          </a:bodyPr>
          <a:lstStyle/>
          <a:p>
            <a:r>
              <a:rPr lang="en-US" sz="1400" dirty="0"/>
              <a:t>https://</a:t>
            </a:r>
            <a:r>
              <a:rPr lang="en-US" sz="1400" dirty="0" err="1"/>
              <a:t>towardsdatascience.com</a:t>
            </a:r>
            <a:r>
              <a:rPr lang="en-US" sz="1400" dirty="0"/>
              <a:t>/introduction-to-machine-learning-for-beginners-eed6024fdb08</a:t>
            </a:r>
          </a:p>
        </p:txBody>
      </p:sp>
    </p:spTree>
    <p:extLst>
      <p:ext uri="{BB962C8B-B14F-4D97-AF65-F5344CB8AC3E}">
        <p14:creationId xmlns:p14="http://schemas.microsoft.com/office/powerpoint/2010/main" val="22544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the Problem appropriately</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a:spcBef>
                <a:spcPts val="0"/>
              </a:spcBef>
              <a:buClr>
                <a:srgbClr val="888888"/>
              </a:buClr>
              <a:buSzPts val="2400"/>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Tree>
    <p:extLst>
      <p:ext uri="{BB962C8B-B14F-4D97-AF65-F5344CB8AC3E}">
        <p14:creationId xmlns:p14="http://schemas.microsoft.com/office/powerpoint/2010/main" val="11183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anim calcmode="lin" valueType="num">
                                      <p:cBhvr additive="base">
                                        <p:cTn id="15" dur="500"/>
                                        <p:tgtEl>
                                          <p:spTgt spid="156">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Appropriately the Problem</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Preparing The Data</a:t>
            </a:r>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Tree>
    <p:extLst>
      <p:ext uri="{BB962C8B-B14F-4D97-AF65-F5344CB8AC3E}">
        <p14:creationId xmlns:p14="http://schemas.microsoft.com/office/powerpoint/2010/main" val="42014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6">
                                            <p:txEl>
                                              <p:pRg st="3" end="3"/>
                                            </p:txEl>
                                          </p:spTgt>
                                        </p:tgtEl>
                                        <p:attrNameLst>
                                          <p:attrName>style.visibility</p:attrName>
                                        </p:attrNameLst>
                                      </p:cBhvr>
                                      <p:to>
                                        <p:strVal val="visible"/>
                                      </p:to>
                                    </p:set>
                                    <p:animEffect transition="in" filter="checkerboard(across)">
                                      <p:cBhvr>
                                        <p:cTn id="7" dur="500"/>
                                        <p:tgtEl>
                                          <p:spTgt spid="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0DE53-FAAA-6842-834D-2901527D4EA4}"/>
              </a:ext>
            </a:extLst>
          </p:cNvPr>
          <p:cNvSpPr>
            <a:spLocks noGrp="1"/>
          </p:cNvSpPr>
          <p:nvPr>
            <p:ph sz="half" idx="1"/>
          </p:nvPr>
        </p:nvSpPr>
        <p:spPr>
          <a:xfrm>
            <a:off x="3221182" y="828098"/>
            <a:ext cx="5181600" cy="4351338"/>
          </a:xfrm>
        </p:spPr>
        <p:txBody>
          <a:bodyPr/>
          <a:lstStyle/>
          <a:p>
            <a:r>
              <a:rPr lang="en-US" b="1" dirty="0"/>
              <a:t>Dealing with missing data</a:t>
            </a:r>
          </a:p>
          <a:p>
            <a:endParaRPr lang="en-US" b="1" dirty="0"/>
          </a:p>
          <a:p>
            <a:r>
              <a:rPr lang="en-US" b="1" dirty="0"/>
              <a:t>Handling </a:t>
            </a:r>
            <a:r>
              <a:rPr lang="en-US" b="1" dirty="0" err="1"/>
              <a:t>Caterogical</a:t>
            </a:r>
            <a:r>
              <a:rPr lang="en-US" b="1" dirty="0"/>
              <a:t> Data</a:t>
            </a:r>
          </a:p>
          <a:p>
            <a:endParaRPr lang="en-US" b="1" dirty="0"/>
          </a:p>
          <a:p>
            <a:endParaRPr lang="en-US" b="1" dirty="0"/>
          </a:p>
          <a:p>
            <a:endParaRPr lang="en-US" b="1" dirty="0"/>
          </a:p>
          <a:p>
            <a:endParaRPr lang="en-US" b="1" dirty="0"/>
          </a:p>
          <a:p>
            <a:r>
              <a:rPr lang="en-US" b="1" dirty="0"/>
              <a:t>Feature Scaling</a:t>
            </a:r>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898C1075-8887-DD46-BF5A-44A61BBCDC3C}"/>
              </a:ext>
            </a:extLst>
          </p:cNvPr>
          <p:cNvPicPr>
            <a:picLocks noChangeAspect="1"/>
          </p:cNvPicPr>
          <p:nvPr/>
        </p:nvPicPr>
        <p:blipFill>
          <a:blip r:embed="rId3"/>
          <a:stretch>
            <a:fillRect/>
          </a:stretch>
        </p:blipFill>
        <p:spPr>
          <a:xfrm>
            <a:off x="4412673" y="2382982"/>
            <a:ext cx="4533900" cy="1778000"/>
          </a:xfrm>
          <a:prstGeom prst="rect">
            <a:avLst/>
          </a:prstGeom>
        </p:spPr>
      </p:pic>
      <p:pic>
        <p:nvPicPr>
          <p:cNvPr id="7" name="Picture 6">
            <a:extLst>
              <a:ext uri="{FF2B5EF4-FFF2-40B4-BE49-F238E27FC236}">
                <a16:creationId xmlns:a16="http://schemas.microsoft.com/office/drawing/2014/main" id="{FB6F7DB9-5202-5A4C-8293-D7A31FDE1C5D}"/>
              </a:ext>
            </a:extLst>
          </p:cNvPr>
          <p:cNvPicPr>
            <a:picLocks noChangeAspect="1"/>
          </p:cNvPicPr>
          <p:nvPr/>
        </p:nvPicPr>
        <p:blipFill>
          <a:blip r:embed="rId4"/>
          <a:stretch>
            <a:fillRect/>
          </a:stretch>
        </p:blipFill>
        <p:spPr>
          <a:xfrm>
            <a:off x="4547176" y="5225762"/>
            <a:ext cx="1930400" cy="736600"/>
          </a:xfrm>
          <a:prstGeom prst="rect">
            <a:avLst/>
          </a:prstGeom>
        </p:spPr>
      </p:pic>
      <p:pic>
        <p:nvPicPr>
          <p:cNvPr id="8" name="Picture 7">
            <a:extLst>
              <a:ext uri="{FF2B5EF4-FFF2-40B4-BE49-F238E27FC236}">
                <a16:creationId xmlns:a16="http://schemas.microsoft.com/office/drawing/2014/main" id="{6FDBAFFB-6C3A-6E4B-9C14-FCDA372CB216}"/>
              </a:ext>
            </a:extLst>
          </p:cNvPr>
          <p:cNvPicPr>
            <a:picLocks noChangeAspect="1"/>
          </p:cNvPicPr>
          <p:nvPr/>
        </p:nvPicPr>
        <p:blipFill>
          <a:blip r:embed="rId5"/>
          <a:stretch>
            <a:fillRect/>
          </a:stretch>
        </p:blipFill>
        <p:spPr>
          <a:xfrm>
            <a:off x="6851073" y="4825712"/>
            <a:ext cx="2095500" cy="1536700"/>
          </a:xfrm>
          <a:prstGeom prst="rect">
            <a:avLst/>
          </a:prstGeom>
        </p:spPr>
      </p:pic>
      <p:sp>
        <p:nvSpPr>
          <p:cNvPr id="9" name="Rectangle 8">
            <a:extLst>
              <a:ext uri="{FF2B5EF4-FFF2-40B4-BE49-F238E27FC236}">
                <a16:creationId xmlns:a16="http://schemas.microsoft.com/office/drawing/2014/main" id="{538769B4-FFDF-4A48-9B39-47C43F6AB332}"/>
              </a:ext>
            </a:extLst>
          </p:cNvPr>
          <p:cNvSpPr/>
          <p:nvPr/>
        </p:nvSpPr>
        <p:spPr>
          <a:xfrm>
            <a:off x="596801" y="366433"/>
            <a:ext cx="2080590" cy="1384995"/>
          </a:xfrm>
          <a:prstGeom prst="rect">
            <a:avLst/>
          </a:prstGeom>
        </p:spPr>
        <p:txBody>
          <a:bodyPr wrap="square">
            <a:spAutoFit/>
          </a:bodyPr>
          <a:lstStyle/>
          <a:p>
            <a:pPr lvl="0">
              <a:defRPr/>
            </a:pPr>
            <a:r>
              <a:rPr lang="en-US" sz="2800" b="1" dirty="0">
                <a:solidFill>
                  <a:srgbClr val="C00000"/>
                </a:solidFill>
              </a:rPr>
              <a:t>Methods of Preparing The Data</a:t>
            </a:r>
          </a:p>
        </p:txBody>
      </p:sp>
    </p:spTree>
    <p:extLst>
      <p:ext uri="{BB962C8B-B14F-4D97-AF65-F5344CB8AC3E}">
        <p14:creationId xmlns:p14="http://schemas.microsoft.com/office/powerpoint/2010/main" val="159952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Appropriately the Problem</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Preparing The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Splitting Data Into Subsets</a:t>
            </a:r>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Tree>
    <p:extLst>
      <p:ext uri="{BB962C8B-B14F-4D97-AF65-F5344CB8AC3E}">
        <p14:creationId xmlns:p14="http://schemas.microsoft.com/office/powerpoint/2010/main" val="10947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6">
                                            <p:txEl>
                                              <p:pRg st="4" end="4"/>
                                            </p:txEl>
                                          </p:spTgt>
                                        </p:tgtEl>
                                        <p:attrNameLst>
                                          <p:attrName>style.visibility</p:attrName>
                                        </p:attrNameLst>
                                      </p:cBhvr>
                                      <p:to>
                                        <p:strVal val="visible"/>
                                      </p:to>
                                    </p:set>
                                    <p:animEffect transition="in" filter="circle(in)">
                                      <p:cBhvr>
                                        <p:cTn id="7" dur="2000"/>
                                        <p:tgtEl>
                                          <p:spTgt spid="1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p:nvPr/>
        </p:nvSpPr>
        <p:spPr>
          <a:xfrm>
            <a:off x="338137" y="2047876"/>
            <a:ext cx="1851991" cy="1052512"/>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2" name="Google Shape;162;p20"/>
          <p:cNvGrpSpPr/>
          <p:nvPr/>
        </p:nvGrpSpPr>
        <p:grpSpPr>
          <a:xfrm>
            <a:off x="553843" y="2209581"/>
            <a:ext cx="684803" cy="646331"/>
            <a:chOff x="553843" y="2209581"/>
            <a:chExt cx="684803" cy="646331"/>
          </a:xfrm>
        </p:grpSpPr>
        <p:sp>
          <p:nvSpPr>
            <p:cNvPr id="163" name="Google Shape;163;p20"/>
            <p:cNvSpPr txBox="1"/>
            <p:nvPr/>
          </p:nvSpPr>
          <p:spPr>
            <a:xfrm>
              <a:off x="804585" y="2578913"/>
              <a:ext cx="183320" cy="276999"/>
            </a:xfrm>
            <a:prstGeom prst="rect">
              <a:avLst/>
            </a:prstGeom>
            <a:blipFill rotWithShape="1">
              <a:blip r:embed="rId3">
                <a:alphaModFix/>
              </a:blip>
              <a:stretch>
                <a:fillRect l="-12499" r="-62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4" name="Google Shape;164;p20"/>
            <p:cNvSpPr txBox="1"/>
            <p:nvPr/>
          </p:nvSpPr>
          <p:spPr>
            <a:xfrm>
              <a:off x="553843" y="2209581"/>
              <a:ext cx="68480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a:t>
              </a:r>
              <a:endParaRPr/>
            </a:p>
          </p:txBody>
        </p:sp>
      </p:grpSp>
      <p:grpSp>
        <p:nvGrpSpPr>
          <p:cNvPr id="165" name="Google Shape;165;p20"/>
          <p:cNvGrpSpPr/>
          <p:nvPr/>
        </p:nvGrpSpPr>
        <p:grpSpPr>
          <a:xfrm>
            <a:off x="1238646" y="2209581"/>
            <a:ext cx="764697" cy="646331"/>
            <a:chOff x="1238646" y="2209581"/>
            <a:chExt cx="764697" cy="646331"/>
          </a:xfrm>
        </p:grpSpPr>
        <p:sp>
          <p:nvSpPr>
            <p:cNvPr id="166" name="Google Shape;166;p20"/>
            <p:cNvSpPr txBox="1"/>
            <p:nvPr/>
          </p:nvSpPr>
          <p:spPr>
            <a:xfrm>
              <a:off x="1489388" y="2578913"/>
              <a:ext cx="186718" cy="276999"/>
            </a:xfrm>
            <a:prstGeom prst="rect">
              <a:avLst/>
            </a:prstGeom>
            <a:blipFill rotWithShape="1">
              <a:blip r:embed="rId4">
                <a:alphaModFix/>
              </a:blip>
              <a:stretch>
                <a:fillRect l="-24998" r="-24998" b="-217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7" name="Google Shape;167;p20"/>
            <p:cNvSpPr txBox="1"/>
            <p:nvPr/>
          </p:nvSpPr>
          <p:spPr>
            <a:xfrm>
              <a:off x="1238646" y="2209581"/>
              <a:ext cx="7646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Target</a:t>
              </a:r>
              <a:endParaRPr/>
            </a:p>
          </p:txBody>
        </p:sp>
      </p:grpSp>
      <p:grpSp>
        <p:nvGrpSpPr>
          <p:cNvPr id="168" name="Google Shape;168;p20"/>
          <p:cNvGrpSpPr/>
          <p:nvPr/>
        </p:nvGrpSpPr>
        <p:grpSpPr>
          <a:xfrm>
            <a:off x="3610913" y="2057438"/>
            <a:ext cx="1851991" cy="1052512"/>
            <a:chOff x="3610913" y="2057438"/>
            <a:chExt cx="1851991" cy="1052512"/>
          </a:xfrm>
        </p:grpSpPr>
        <p:sp>
          <p:nvSpPr>
            <p:cNvPr id="169" name="Google Shape;169;p20"/>
            <p:cNvSpPr/>
            <p:nvPr/>
          </p:nvSpPr>
          <p:spPr>
            <a:xfrm>
              <a:off x="3610913" y="2057438"/>
              <a:ext cx="1851991" cy="1052512"/>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0"/>
            <p:cNvSpPr txBox="1"/>
            <p:nvPr/>
          </p:nvSpPr>
          <p:spPr>
            <a:xfrm>
              <a:off x="4077361" y="2588475"/>
              <a:ext cx="183319" cy="276999"/>
            </a:xfrm>
            <a:prstGeom prst="rect">
              <a:avLst/>
            </a:prstGeom>
            <a:blipFill rotWithShape="1">
              <a:blip r:embed="rId5">
                <a:alphaModFix/>
              </a:blip>
              <a:stretch>
                <a:fillRect l="-13332" t="-4544" r="-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1" name="Google Shape;171;p20"/>
            <p:cNvSpPr txBox="1"/>
            <p:nvPr/>
          </p:nvSpPr>
          <p:spPr>
            <a:xfrm>
              <a:off x="3826619" y="2219143"/>
              <a:ext cx="68480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a:t>
              </a:r>
              <a:endParaRPr/>
            </a:p>
          </p:txBody>
        </p:sp>
        <p:sp>
          <p:nvSpPr>
            <p:cNvPr id="172" name="Google Shape;172;p20"/>
            <p:cNvSpPr txBox="1"/>
            <p:nvPr/>
          </p:nvSpPr>
          <p:spPr>
            <a:xfrm>
              <a:off x="4762164" y="2588475"/>
              <a:ext cx="186718" cy="276999"/>
            </a:xfrm>
            <a:prstGeom prst="rect">
              <a:avLst/>
            </a:prstGeom>
            <a:blipFill rotWithShape="1">
              <a:blip r:embed="rId6">
                <a:alphaModFix/>
              </a:blip>
              <a:stretch>
                <a:fillRect l="-24998" r="-24998" b="-227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3" name="Google Shape;173;p20"/>
            <p:cNvSpPr txBox="1"/>
            <p:nvPr/>
          </p:nvSpPr>
          <p:spPr>
            <a:xfrm>
              <a:off x="4511422" y="2219143"/>
              <a:ext cx="7646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Target</a:t>
              </a:r>
              <a:endParaRPr/>
            </a:p>
          </p:txBody>
        </p:sp>
      </p:grpSp>
      <p:grpSp>
        <p:nvGrpSpPr>
          <p:cNvPr id="174" name="Google Shape;174;p20"/>
          <p:cNvGrpSpPr/>
          <p:nvPr/>
        </p:nvGrpSpPr>
        <p:grpSpPr>
          <a:xfrm>
            <a:off x="2186794" y="1799770"/>
            <a:ext cx="1431373" cy="1315550"/>
            <a:chOff x="2186794" y="1799770"/>
            <a:chExt cx="1431373" cy="1315550"/>
          </a:xfrm>
        </p:grpSpPr>
        <p:sp>
          <p:nvSpPr>
            <p:cNvPr id="175" name="Google Shape;175;p20"/>
            <p:cNvSpPr/>
            <p:nvPr/>
          </p:nvSpPr>
          <p:spPr>
            <a:xfrm>
              <a:off x="2206659" y="2398954"/>
              <a:ext cx="1411508" cy="36948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20"/>
            <p:cNvSpPr/>
            <p:nvPr/>
          </p:nvSpPr>
          <p:spPr>
            <a:xfrm>
              <a:off x="2237590" y="2745988"/>
              <a:ext cx="1125501" cy="369332"/>
            </a:xfrm>
            <a:prstGeom prst="rect">
              <a:avLst/>
            </a:prstGeom>
            <a:blipFill rotWithShape="1">
              <a:blip r:embed="rId7">
                <a:alphaModFix/>
              </a:blip>
              <a:stretch>
                <a:fillRect b="-137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7" name="Google Shape;177;p20"/>
            <p:cNvSpPr txBox="1"/>
            <p:nvPr/>
          </p:nvSpPr>
          <p:spPr>
            <a:xfrm>
              <a:off x="2186794" y="1799770"/>
              <a:ext cx="130035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Feature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engineering</a:t>
              </a:r>
              <a:endParaRPr/>
            </a:p>
          </p:txBody>
        </p:sp>
      </p:grpSp>
      <p:sp>
        <p:nvSpPr>
          <p:cNvPr id="178" name="Google Shape;17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14067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fade">
                                      <p:cBhvr>
                                        <p:cTn id="19" dur="500"/>
                                        <p:tgtEl>
                                          <p:spTgt spid="17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941F-96F4-8341-AEF7-EFEBFAB24E07}"/>
              </a:ext>
            </a:extLst>
          </p:cNvPr>
          <p:cNvSpPr>
            <a:spLocks noGrp="1"/>
          </p:cNvSpPr>
          <p:nvPr>
            <p:ph type="title"/>
          </p:nvPr>
        </p:nvSpPr>
        <p:spPr/>
        <p:txBody>
          <a:bodyPr/>
          <a:lstStyle/>
          <a:p>
            <a:r>
              <a:rPr lang="en-US" dirty="0" err="1">
                <a:latin typeface="Century Gothic" panose="020B0502020202020204" pitchFamily="34" charset="0"/>
              </a:rPr>
              <a:t>Hiranmayi</a:t>
            </a:r>
            <a:r>
              <a:rPr lang="en-US" dirty="0">
                <a:latin typeface="Century Gothic" panose="020B0502020202020204" pitchFamily="34" charset="0"/>
              </a:rPr>
              <a:t> Ranganathan</a:t>
            </a:r>
          </a:p>
        </p:txBody>
      </p:sp>
      <p:sp>
        <p:nvSpPr>
          <p:cNvPr id="3" name="Content Placeholder 2">
            <a:extLst>
              <a:ext uri="{FF2B5EF4-FFF2-40B4-BE49-F238E27FC236}">
                <a16:creationId xmlns:a16="http://schemas.microsoft.com/office/drawing/2014/main" id="{1C9E3424-252D-0741-8519-3A29C5E66E6D}"/>
              </a:ext>
            </a:extLst>
          </p:cNvPr>
          <p:cNvSpPr>
            <a:spLocks noGrp="1"/>
          </p:cNvSpPr>
          <p:nvPr>
            <p:ph idx="1"/>
          </p:nvPr>
        </p:nvSpPr>
        <p:spPr>
          <a:xfrm>
            <a:off x="5185130" y="1156641"/>
            <a:ext cx="5482870" cy="4990952"/>
          </a:xfrm>
        </p:spPr>
        <p:txBody>
          <a:bodyPr>
            <a:normAutofit fontScale="92500" lnSpcReduction="10000"/>
          </a:bodyPr>
          <a:lstStyle/>
          <a:p>
            <a:pPr marL="0" indent="0">
              <a:lnSpc>
                <a:spcPct val="120000"/>
              </a:lnSpc>
              <a:buNone/>
            </a:pPr>
            <a:r>
              <a:rPr lang="en-US" sz="1600" b="1" dirty="0">
                <a:latin typeface="Century Gothic" panose="020B0502020202020204" pitchFamily="34" charset="0"/>
              </a:rPr>
              <a:t>My Experience</a:t>
            </a:r>
          </a:p>
          <a:p>
            <a:pPr>
              <a:lnSpc>
                <a:spcPct val="120000"/>
              </a:lnSpc>
            </a:pPr>
            <a:r>
              <a:rPr lang="en-US" sz="1600" dirty="0">
                <a:latin typeface="Century Gothic" panose="020B0502020202020204" pitchFamily="34" charset="0"/>
              </a:rPr>
              <a:t>15+ years experience in Machine Learning, Computer vison, Deep learning applications</a:t>
            </a:r>
          </a:p>
          <a:p>
            <a:pPr>
              <a:lnSpc>
                <a:spcPct val="120000"/>
              </a:lnSpc>
            </a:pPr>
            <a:r>
              <a:rPr lang="en-US" sz="1600" dirty="0">
                <a:latin typeface="Century Gothic" panose="020B0502020202020204" pitchFamily="34" charset="0"/>
              </a:rPr>
              <a:t>Developed many high-level theories/methods</a:t>
            </a:r>
          </a:p>
          <a:p>
            <a:pPr>
              <a:lnSpc>
                <a:spcPct val="120000"/>
              </a:lnSpc>
            </a:pPr>
            <a:r>
              <a:rPr lang="en-US" sz="1600" dirty="0">
                <a:latin typeface="Century Gothic" panose="020B0502020202020204" pitchFamily="34" charset="0"/>
              </a:rPr>
              <a:t>Used machine learning for for health research</a:t>
            </a:r>
          </a:p>
          <a:p>
            <a:pPr>
              <a:lnSpc>
                <a:spcPct val="120000"/>
              </a:lnSpc>
            </a:pPr>
            <a:r>
              <a:rPr lang="en-US" sz="1600" dirty="0">
                <a:latin typeface="Century Gothic" panose="020B0502020202020204" pitchFamily="34" charset="0"/>
              </a:rPr>
              <a:t>Worked in projects with DoE, NCI/NIH, &amp; NIEHS</a:t>
            </a:r>
          </a:p>
          <a:p>
            <a:pPr marL="0" indent="0">
              <a:lnSpc>
                <a:spcPct val="120000"/>
              </a:lnSpc>
              <a:buNone/>
            </a:pPr>
            <a:r>
              <a:rPr lang="en-US" sz="1600" b="1" dirty="0">
                <a:latin typeface="Century Gothic" panose="020B0502020202020204" pitchFamily="34" charset="0"/>
              </a:rPr>
              <a:t>Education</a:t>
            </a:r>
          </a:p>
          <a:p>
            <a:pPr>
              <a:lnSpc>
                <a:spcPct val="120000"/>
              </a:lnSpc>
            </a:pPr>
            <a:r>
              <a:rPr lang="en-US" sz="1600" dirty="0">
                <a:latin typeface="Century Gothic" panose="020B0502020202020204" pitchFamily="34" charset="0"/>
              </a:rPr>
              <a:t>MS, Electrical and Computer Engineering, UCSB</a:t>
            </a:r>
          </a:p>
          <a:p>
            <a:pPr>
              <a:lnSpc>
                <a:spcPct val="120000"/>
              </a:lnSpc>
            </a:pPr>
            <a:r>
              <a:rPr lang="en-US" sz="1600" dirty="0">
                <a:latin typeface="Century Gothic" panose="020B0502020202020204" pitchFamily="34" charset="0"/>
              </a:rPr>
              <a:t>PhD, Deep Active Learning, Arizona State University</a:t>
            </a:r>
          </a:p>
          <a:p>
            <a:pPr marL="0" indent="0">
              <a:lnSpc>
                <a:spcPct val="120000"/>
              </a:lnSpc>
              <a:buNone/>
            </a:pPr>
            <a:r>
              <a:rPr lang="en-US" sz="1600" b="1" dirty="0">
                <a:latin typeface="Century Gothic" panose="020B0502020202020204" pitchFamily="34" charset="0"/>
              </a:rPr>
              <a:t>About Me</a:t>
            </a:r>
          </a:p>
          <a:p>
            <a:pPr marL="285750" indent="-285750">
              <a:lnSpc>
                <a:spcPct val="120000"/>
              </a:lnSpc>
            </a:pPr>
            <a:r>
              <a:rPr lang="en-US" sz="1600" dirty="0">
                <a:latin typeface="Century Gothic" panose="020B0502020202020204" pitchFamily="34" charset="0"/>
              </a:rPr>
              <a:t>I grew up in Chennai, India, did my schooling and BS.</a:t>
            </a:r>
          </a:p>
          <a:p>
            <a:pPr marL="285750" indent="-285750">
              <a:lnSpc>
                <a:spcPct val="120000"/>
              </a:lnSpc>
            </a:pPr>
            <a:r>
              <a:rPr lang="en-US" sz="1600" dirty="0">
                <a:latin typeface="Century Gothic" panose="020B0502020202020204" pitchFamily="34" charset="0"/>
              </a:rPr>
              <a:t>I like playing with my kids, singing and meeting friends.</a:t>
            </a:r>
          </a:p>
          <a:p>
            <a:pPr marL="285750" indent="-285750">
              <a:lnSpc>
                <a:spcPct val="120000"/>
              </a:lnSpc>
            </a:pPr>
            <a:r>
              <a:rPr lang="en-US" sz="1600" dirty="0">
                <a:latin typeface="Century Gothic" panose="020B0502020202020204" pitchFamily="34" charset="0"/>
              </a:rPr>
              <a:t>I am a trained classical singer.</a:t>
            </a:r>
          </a:p>
          <a:p>
            <a:pPr>
              <a:lnSpc>
                <a:spcPct val="120000"/>
              </a:lnSpc>
            </a:pPr>
            <a:endParaRPr lang="en-US" sz="1100" b="1"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80C7013F-580F-E34C-8B1F-62EFBE077C76}"/>
              </a:ext>
            </a:extLst>
          </p:cNvPr>
          <p:cNvSpPr>
            <a:spLocks noGrp="1"/>
          </p:cNvSpPr>
          <p:nvPr>
            <p:ph type="sldNum" sz="quarter" idx="12"/>
          </p:nvPr>
        </p:nvSpPr>
        <p:spPr/>
        <p:txBody>
          <a:bodyPr/>
          <a:lstStyle/>
          <a:p>
            <a:fld id="{D5F11FED-66BC-4C03-9016-FD41D1C797D0}" type="slidenum">
              <a:rPr lang="en-US" smtClean="0">
                <a:latin typeface="Century Gothic" panose="020B0502020202020204" pitchFamily="34" charset="0"/>
              </a:rPr>
              <a:t>2</a:t>
            </a:fld>
            <a:endParaRPr lang="en-US">
              <a:latin typeface="Century Gothic" panose="020B0502020202020204" pitchFamily="34" charset="0"/>
            </a:endParaRPr>
          </a:p>
        </p:txBody>
      </p:sp>
      <p:sp>
        <p:nvSpPr>
          <p:cNvPr id="5" name="Text Placeholder 4">
            <a:extLst>
              <a:ext uri="{FF2B5EF4-FFF2-40B4-BE49-F238E27FC236}">
                <a16:creationId xmlns:a16="http://schemas.microsoft.com/office/drawing/2014/main" id="{C1A06C1E-96B3-1F4F-97F7-BDE81CDEB999}"/>
              </a:ext>
            </a:extLst>
          </p:cNvPr>
          <p:cNvSpPr>
            <a:spLocks noGrp="1"/>
          </p:cNvSpPr>
          <p:nvPr>
            <p:ph type="body" sz="quarter" idx="13"/>
          </p:nvPr>
        </p:nvSpPr>
        <p:spPr/>
        <p:txBody>
          <a:bodyPr/>
          <a:lstStyle/>
          <a:p>
            <a:r>
              <a:rPr lang="en-US" dirty="0">
                <a:latin typeface="Century Gothic" panose="020B0502020202020204" pitchFamily="34" charset="0"/>
              </a:rPr>
              <a:t>Machine Learning Researcher, Lawrence Livermore National Laboratory</a:t>
            </a:r>
          </a:p>
        </p:txBody>
      </p:sp>
      <p:pic>
        <p:nvPicPr>
          <p:cNvPr id="7" name="Picture 6" descr="A person smiling for the camera&#10;&#10;Description automatically generated with low confidence">
            <a:extLst>
              <a:ext uri="{FF2B5EF4-FFF2-40B4-BE49-F238E27FC236}">
                <a16:creationId xmlns:a16="http://schemas.microsoft.com/office/drawing/2014/main" id="{DD5ACE80-09D8-1D46-A2DA-DB8EBDFCA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05" y="1266506"/>
            <a:ext cx="4136087" cy="4628752"/>
          </a:xfrm>
          <a:prstGeom prst="rect">
            <a:avLst/>
          </a:prstGeom>
        </p:spPr>
      </p:pic>
    </p:spTree>
    <p:extLst>
      <p:ext uri="{BB962C8B-B14F-4D97-AF65-F5344CB8AC3E}">
        <p14:creationId xmlns:p14="http://schemas.microsoft.com/office/powerpoint/2010/main" val="370604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p:nvPr/>
        </p:nvSpPr>
        <p:spPr>
          <a:xfrm>
            <a:off x="338137" y="2047876"/>
            <a:ext cx="1851991" cy="1052512"/>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21"/>
          <p:cNvSpPr/>
          <p:nvPr/>
        </p:nvSpPr>
        <p:spPr>
          <a:xfrm>
            <a:off x="3610913" y="2057438"/>
            <a:ext cx="1851991" cy="1052512"/>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5" name="Google Shape;185;p21"/>
          <p:cNvGrpSpPr/>
          <p:nvPr/>
        </p:nvGrpSpPr>
        <p:grpSpPr>
          <a:xfrm>
            <a:off x="3574961" y="2099898"/>
            <a:ext cx="1851991" cy="898186"/>
            <a:chOff x="3574961" y="3449728"/>
            <a:chExt cx="1851991" cy="898186"/>
          </a:xfrm>
        </p:grpSpPr>
        <p:sp>
          <p:nvSpPr>
            <p:cNvPr id="186" name="Google Shape;186;p21"/>
            <p:cNvSpPr txBox="1"/>
            <p:nvPr/>
          </p:nvSpPr>
          <p:spPr>
            <a:xfrm>
              <a:off x="3968727" y="4064054"/>
              <a:ext cx="1064459" cy="283860"/>
            </a:xfrm>
            <a:prstGeom prst="rect">
              <a:avLst/>
            </a:prstGeom>
            <a:blipFill rotWithShape="1">
              <a:blip r:embed="rId3">
                <a:alphaModFix/>
              </a:blip>
              <a:stretch>
                <a:fillRect l="-4761" t="-8694" r="-7142"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87" name="Google Shape;187;p21"/>
            <p:cNvSpPr txBox="1"/>
            <p:nvPr/>
          </p:nvSpPr>
          <p:spPr>
            <a:xfrm>
              <a:off x="3574961" y="3449728"/>
              <a:ext cx="185199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Processed input &amp; target</a:t>
              </a:r>
              <a:endParaRPr/>
            </a:p>
          </p:txBody>
        </p:sp>
      </p:grpSp>
      <p:grpSp>
        <p:nvGrpSpPr>
          <p:cNvPr id="188" name="Google Shape;188;p21"/>
          <p:cNvGrpSpPr/>
          <p:nvPr/>
        </p:nvGrpSpPr>
        <p:grpSpPr>
          <a:xfrm>
            <a:off x="347414" y="2099898"/>
            <a:ext cx="1851991" cy="891325"/>
            <a:chOff x="347414" y="3449728"/>
            <a:chExt cx="1851991" cy="891325"/>
          </a:xfrm>
        </p:grpSpPr>
        <p:sp>
          <p:nvSpPr>
            <p:cNvPr id="189" name="Google Shape;189;p21"/>
            <p:cNvSpPr txBox="1"/>
            <p:nvPr/>
          </p:nvSpPr>
          <p:spPr>
            <a:xfrm>
              <a:off x="741180" y="4064054"/>
              <a:ext cx="1064459" cy="276999"/>
            </a:xfrm>
            <a:prstGeom prst="rect">
              <a:avLst/>
            </a:prstGeom>
            <a:blipFill rotWithShape="1">
              <a:blip r:embed="rId4">
                <a:alphaModFix/>
              </a:blip>
              <a:stretch>
                <a:fillRect l="-3527" r="-7058" b="-3043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0" name="Google Shape;190;p21"/>
            <p:cNvSpPr txBox="1"/>
            <p:nvPr/>
          </p:nvSpPr>
          <p:spPr>
            <a:xfrm>
              <a:off x="347414" y="3449728"/>
              <a:ext cx="185199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Raw input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&amp; target</a:t>
              </a:r>
              <a:endParaRPr/>
            </a:p>
          </p:txBody>
        </p:sp>
      </p:grpSp>
      <p:grpSp>
        <p:nvGrpSpPr>
          <p:cNvPr id="191" name="Google Shape;191;p21"/>
          <p:cNvGrpSpPr/>
          <p:nvPr/>
        </p:nvGrpSpPr>
        <p:grpSpPr>
          <a:xfrm>
            <a:off x="2186794" y="1793702"/>
            <a:ext cx="1431373" cy="1315550"/>
            <a:chOff x="2186794" y="1799770"/>
            <a:chExt cx="1431373" cy="1315550"/>
          </a:xfrm>
        </p:grpSpPr>
        <p:sp>
          <p:nvSpPr>
            <p:cNvPr id="192" name="Google Shape;192;p21"/>
            <p:cNvSpPr/>
            <p:nvPr/>
          </p:nvSpPr>
          <p:spPr>
            <a:xfrm>
              <a:off x="2206659" y="2398954"/>
              <a:ext cx="1411508" cy="36948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1"/>
            <p:cNvSpPr/>
            <p:nvPr/>
          </p:nvSpPr>
          <p:spPr>
            <a:xfrm>
              <a:off x="2237590" y="2745988"/>
              <a:ext cx="1125501" cy="369332"/>
            </a:xfrm>
            <a:prstGeom prst="rect">
              <a:avLst/>
            </a:prstGeom>
            <a:blipFill rotWithShape="1">
              <a:blip r:embed="rId5">
                <a:alphaModFix/>
              </a:blip>
              <a:stretch>
                <a:fillRect b="-137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4" name="Google Shape;194;p21"/>
            <p:cNvSpPr txBox="1"/>
            <p:nvPr/>
          </p:nvSpPr>
          <p:spPr>
            <a:xfrm>
              <a:off x="2186794" y="1799770"/>
              <a:ext cx="130035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Feature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engineering</a:t>
              </a:r>
              <a:endParaRPr/>
            </a:p>
          </p:txBody>
        </p:sp>
      </p:grpSp>
      <p:grpSp>
        <p:nvGrpSpPr>
          <p:cNvPr id="195" name="Google Shape;195;p21"/>
          <p:cNvGrpSpPr/>
          <p:nvPr/>
        </p:nvGrpSpPr>
        <p:grpSpPr>
          <a:xfrm>
            <a:off x="7102974" y="978097"/>
            <a:ext cx="2667502" cy="821673"/>
            <a:chOff x="7102974" y="978097"/>
            <a:chExt cx="2667502" cy="821673"/>
          </a:xfrm>
        </p:grpSpPr>
        <p:sp>
          <p:nvSpPr>
            <p:cNvPr id="196" name="Google Shape;196;p21"/>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1"/>
            <p:cNvSpPr txBox="1"/>
            <p:nvPr/>
          </p:nvSpPr>
          <p:spPr>
            <a:xfrm>
              <a:off x="7249638" y="1412684"/>
              <a:ext cx="2374175" cy="283860"/>
            </a:xfrm>
            <a:prstGeom prst="rect">
              <a:avLst/>
            </a:prstGeom>
            <a:blipFill rotWithShape="1">
              <a:blip r:embed="rId6">
                <a:alphaModFix/>
              </a:blip>
              <a:stretch>
                <a:fillRect l="-1595" t="-8331" r="-2659" b="-33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8" name="Google Shape;198;p21"/>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199" name="Google Shape;199;p21"/>
          <p:cNvGrpSpPr/>
          <p:nvPr/>
        </p:nvGrpSpPr>
        <p:grpSpPr>
          <a:xfrm>
            <a:off x="7092208" y="2042753"/>
            <a:ext cx="2689035" cy="821673"/>
            <a:chOff x="7092208" y="2042753"/>
            <a:chExt cx="2689035" cy="821673"/>
          </a:xfrm>
        </p:grpSpPr>
        <p:sp>
          <p:nvSpPr>
            <p:cNvPr id="200" name="Google Shape;200;p21"/>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1"/>
            <p:cNvSpPr txBox="1"/>
            <p:nvPr/>
          </p:nvSpPr>
          <p:spPr>
            <a:xfrm>
              <a:off x="7512210" y="2477340"/>
              <a:ext cx="1849031" cy="283860"/>
            </a:xfrm>
            <a:prstGeom prst="rect">
              <a:avLst/>
            </a:prstGeom>
            <a:blipFill rotWithShape="1">
              <a:blip r:embed="rId7">
                <a:alphaModFix/>
              </a:blip>
              <a:stretch>
                <a:fillRect l="-2054" t="-8694" r="-410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02" name="Google Shape;202;p21"/>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203" name="Google Shape;203;p21"/>
          <p:cNvGrpSpPr/>
          <p:nvPr/>
        </p:nvGrpSpPr>
        <p:grpSpPr>
          <a:xfrm>
            <a:off x="7092208" y="3100830"/>
            <a:ext cx="2689035" cy="821673"/>
            <a:chOff x="7092208" y="3100830"/>
            <a:chExt cx="2689035" cy="821673"/>
          </a:xfrm>
        </p:grpSpPr>
        <p:sp>
          <p:nvSpPr>
            <p:cNvPr id="204" name="Google Shape;204;p21"/>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1"/>
            <p:cNvSpPr txBox="1"/>
            <p:nvPr/>
          </p:nvSpPr>
          <p:spPr>
            <a:xfrm>
              <a:off x="7422762" y="3535417"/>
              <a:ext cx="2027927" cy="283860"/>
            </a:xfrm>
            <a:prstGeom prst="rect">
              <a:avLst/>
            </a:prstGeom>
            <a:blipFill rotWithShape="1">
              <a:blip r:embed="rId8">
                <a:alphaModFix/>
              </a:blip>
              <a:stretch>
                <a:fillRect l="-1861" t="-8331" r="-3726" b="-33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06" name="Google Shape;206;p21"/>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nvGrpSpPr>
          <p:cNvPr id="207" name="Google Shape;207;p21"/>
          <p:cNvGrpSpPr/>
          <p:nvPr/>
        </p:nvGrpSpPr>
        <p:grpSpPr>
          <a:xfrm>
            <a:off x="5466867" y="1793702"/>
            <a:ext cx="1423355" cy="968664"/>
            <a:chOff x="2194812" y="1799770"/>
            <a:chExt cx="1423355" cy="968664"/>
          </a:xfrm>
        </p:grpSpPr>
        <p:sp>
          <p:nvSpPr>
            <p:cNvPr id="208" name="Google Shape;208;p21"/>
            <p:cNvSpPr/>
            <p:nvPr/>
          </p:nvSpPr>
          <p:spPr>
            <a:xfrm>
              <a:off x="2206659" y="2398954"/>
              <a:ext cx="1411508" cy="36948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21"/>
            <p:cNvSpPr txBox="1"/>
            <p:nvPr/>
          </p:nvSpPr>
          <p:spPr>
            <a:xfrm>
              <a:off x="2194812" y="1799770"/>
              <a:ext cx="128432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Data</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partitioning</a:t>
              </a:r>
              <a:endParaRPr/>
            </a:p>
          </p:txBody>
        </p:sp>
      </p:grpSp>
      <p:grpSp>
        <p:nvGrpSpPr>
          <p:cNvPr id="210" name="Google Shape;210;p21"/>
          <p:cNvGrpSpPr/>
          <p:nvPr/>
        </p:nvGrpSpPr>
        <p:grpSpPr>
          <a:xfrm>
            <a:off x="6919250" y="365125"/>
            <a:ext cx="3035160" cy="3887561"/>
            <a:chOff x="6919250" y="365125"/>
            <a:chExt cx="3035160" cy="3887561"/>
          </a:xfrm>
        </p:grpSpPr>
        <p:sp>
          <p:nvSpPr>
            <p:cNvPr id="211" name="Google Shape;211;p21"/>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1"/>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213" name="Google Shape;213;p21"/>
          <p:cNvSpPr txBox="1"/>
          <p:nvPr/>
        </p:nvSpPr>
        <p:spPr>
          <a:xfrm>
            <a:off x="9954200" y="1072290"/>
            <a:ext cx="234170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Worked out examples for studying</a:t>
            </a:r>
            <a:endParaRPr/>
          </a:p>
        </p:txBody>
      </p:sp>
      <p:sp>
        <p:nvSpPr>
          <p:cNvPr id="214" name="Google Shape;214;p21"/>
          <p:cNvSpPr txBox="1"/>
          <p:nvPr/>
        </p:nvSpPr>
        <p:spPr>
          <a:xfrm>
            <a:off x="10046361" y="2120170"/>
            <a:ext cx="215737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Practice examples to try on your own</a:t>
            </a:r>
            <a:endParaRPr/>
          </a:p>
        </p:txBody>
      </p:sp>
      <p:sp>
        <p:nvSpPr>
          <p:cNvPr id="215" name="Google Shape;215;p21"/>
          <p:cNvSpPr txBox="1"/>
          <p:nvPr/>
        </p:nvSpPr>
        <p:spPr>
          <a:xfrm>
            <a:off x="10192520" y="3325484"/>
            <a:ext cx="186506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Exam questions</a:t>
            </a:r>
            <a:endParaRPr/>
          </a:p>
        </p:txBody>
      </p:sp>
      <p:sp>
        <p:nvSpPr>
          <p:cNvPr id="216" name="Google Shape;21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261968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500"/>
                                        <p:tgtEl>
                                          <p:spTgt spid="1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fade">
                                      <p:cBhvr>
                                        <p:cTn id="15" dur="500"/>
                                        <p:tgtEl>
                                          <p:spTgt spid="207"/>
                                        </p:tgtEl>
                                      </p:cBhvr>
                                    </p:animEffec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195"/>
                                        </p:tgtEl>
                                        <p:attrNameLst>
                                          <p:attrName>style.visibility</p:attrName>
                                        </p:attrNameLst>
                                      </p:cBhvr>
                                      <p:to>
                                        <p:strVal val="visible"/>
                                      </p:to>
                                    </p:set>
                                  </p:childTnLst>
                                </p:cTn>
                              </p:par>
                            </p:childTnLst>
                          </p:cTn>
                        </p:par>
                        <p:par>
                          <p:cTn id="19" fill="hold">
                            <p:stCondLst>
                              <p:cond delay="501"/>
                            </p:stCondLst>
                            <p:childTnLst>
                              <p:par>
                                <p:cTn id="20" presetID="1" presetClass="entr" presetSubtype="0" fill="hold" nodeType="afterEffect">
                                  <p:stCondLst>
                                    <p:cond delay="500"/>
                                  </p:stCondLst>
                                  <p:childTnLst>
                                    <p:set>
                                      <p:cBhvr>
                                        <p:cTn id="21" dur="1" fill="hold">
                                          <p:stCondLst>
                                            <p:cond delay="0"/>
                                          </p:stCondLst>
                                        </p:cTn>
                                        <p:tgtEl>
                                          <p:spTgt spid="199"/>
                                        </p:tgtEl>
                                        <p:attrNameLst>
                                          <p:attrName>style.visibility</p:attrName>
                                        </p:attrNameLst>
                                      </p:cBhvr>
                                      <p:to>
                                        <p:strVal val="visible"/>
                                      </p:to>
                                    </p:set>
                                  </p:childTnLst>
                                </p:cTn>
                              </p:par>
                            </p:childTnLst>
                          </p:cTn>
                        </p:par>
                        <p:par>
                          <p:cTn id="22" fill="hold">
                            <p:stCondLst>
                              <p:cond delay="502"/>
                            </p:stCondLst>
                            <p:childTnLst>
                              <p:par>
                                <p:cTn id="23" presetID="1" presetClass="entr" presetSubtype="0" fill="hold" nodeType="afterEffect">
                                  <p:stCondLst>
                                    <p:cond delay="500"/>
                                  </p:stCondLst>
                                  <p:childTnLst>
                                    <p:set>
                                      <p:cBhvr>
                                        <p:cTn id="24" dur="1" fill="hold">
                                          <p:stCondLst>
                                            <p:cond delay="0"/>
                                          </p:stCondLst>
                                        </p:cTn>
                                        <p:tgtEl>
                                          <p:spTgt spid="203"/>
                                        </p:tgtEl>
                                        <p:attrNameLst>
                                          <p:attrName>style.visibility</p:attrName>
                                        </p:attrNameLst>
                                      </p:cBhvr>
                                      <p:to>
                                        <p:strVal val="visible"/>
                                      </p:to>
                                    </p:set>
                                  </p:childTnLst>
                                </p:cTn>
                              </p:par>
                            </p:childTnLst>
                          </p:cTn>
                        </p:par>
                        <p:par>
                          <p:cTn id="25" fill="hold">
                            <p:stCondLst>
                              <p:cond delay="503"/>
                            </p:stCondLst>
                            <p:childTnLst>
                              <p:par>
                                <p:cTn id="26" presetID="1" presetClass="entr" presetSubtype="0" fill="hold" nodeType="afterEffect">
                                  <p:stCondLst>
                                    <p:cond delay="500"/>
                                  </p:stCondLst>
                                  <p:childTnLst>
                                    <p:set>
                                      <p:cBhvr>
                                        <p:cTn id="27" dur="1" fill="hold">
                                          <p:stCondLst>
                                            <p:cond delay="0"/>
                                          </p:stCondLst>
                                        </p:cTn>
                                        <p:tgtEl>
                                          <p:spTgt spid="2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Appropriately the Problem</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Preparing The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Splitting Data Into Subsets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Training the Model</a:t>
            </a:r>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Tree>
    <p:extLst>
      <p:ext uri="{BB962C8B-B14F-4D97-AF65-F5344CB8AC3E}">
        <p14:creationId xmlns:p14="http://schemas.microsoft.com/office/powerpoint/2010/main" val="29095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6">
                                            <p:txEl>
                                              <p:pRg st="5" end="5"/>
                                            </p:txEl>
                                          </p:spTgt>
                                        </p:tgtEl>
                                        <p:attrNameLst>
                                          <p:attrName>style.visibility</p:attrName>
                                        </p:attrNameLst>
                                      </p:cBhvr>
                                      <p:to>
                                        <p:strVal val="visible"/>
                                      </p:to>
                                    </p:set>
                                    <p:animEffect transition="in" filter="blinds(horizontal)">
                                      <p:cBhvr>
                                        <p:cTn id="7" dur="500"/>
                                        <p:tgtEl>
                                          <p:spTgt spid="1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22"/>
          <p:cNvGrpSpPr/>
          <p:nvPr/>
        </p:nvGrpSpPr>
        <p:grpSpPr>
          <a:xfrm>
            <a:off x="644913" y="2264456"/>
            <a:ext cx="2689035" cy="2944406"/>
            <a:chOff x="7092208" y="978097"/>
            <a:chExt cx="2689035" cy="2944406"/>
          </a:xfrm>
        </p:grpSpPr>
        <p:grpSp>
          <p:nvGrpSpPr>
            <p:cNvPr id="223" name="Google Shape;223;p22"/>
            <p:cNvGrpSpPr/>
            <p:nvPr/>
          </p:nvGrpSpPr>
          <p:grpSpPr>
            <a:xfrm>
              <a:off x="7102974" y="978097"/>
              <a:ext cx="2667502" cy="821673"/>
              <a:chOff x="7102974" y="978097"/>
              <a:chExt cx="2667502" cy="821673"/>
            </a:xfrm>
          </p:grpSpPr>
          <p:sp>
            <p:nvSpPr>
              <p:cNvPr id="224" name="Google Shape;224;p22"/>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22"/>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26" name="Google Shape;226;p22"/>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227" name="Google Shape;227;p22"/>
            <p:cNvGrpSpPr/>
            <p:nvPr/>
          </p:nvGrpSpPr>
          <p:grpSpPr>
            <a:xfrm>
              <a:off x="7092208" y="2042753"/>
              <a:ext cx="2689035" cy="821673"/>
              <a:chOff x="7092208" y="2042753"/>
              <a:chExt cx="2689035" cy="821673"/>
            </a:xfrm>
          </p:grpSpPr>
          <p:sp>
            <p:nvSpPr>
              <p:cNvPr id="228" name="Google Shape;228;p22"/>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22"/>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30" name="Google Shape;230;p22"/>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231" name="Google Shape;231;p22"/>
            <p:cNvGrpSpPr/>
            <p:nvPr/>
          </p:nvGrpSpPr>
          <p:grpSpPr>
            <a:xfrm>
              <a:off x="7092208" y="3100830"/>
              <a:ext cx="2689035" cy="821673"/>
              <a:chOff x="7092208" y="3100830"/>
              <a:chExt cx="2689035" cy="821673"/>
            </a:xfrm>
          </p:grpSpPr>
          <p:sp>
            <p:nvSpPr>
              <p:cNvPr id="232" name="Google Shape;232;p22"/>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22"/>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34" name="Google Shape;234;p22"/>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235" name="Google Shape;235;p22"/>
          <p:cNvGrpSpPr/>
          <p:nvPr/>
        </p:nvGrpSpPr>
        <p:grpSpPr>
          <a:xfrm>
            <a:off x="471955" y="1651484"/>
            <a:ext cx="3035160" cy="3887561"/>
            <a:chOff x="6919250" y="365125"/>
            <a:chExt cx="3035160" cy="3887561"/>
          </a:xfrm>
        </p:grpSpPr>
        <p:sp>
          <p:nvSpPr>
            <p:cNvPr id="236" name="Google Shape;236;p22"/>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22"/>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238" name="Google Shape;238;p22"/>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9" name="Google Shape;239;p22"/>
          <p:cNvGrpSpPr/>
          <p:nvPr/>
        </p:nvGrpSpPr>
        <p:grpSpPr>
          <a:xfrm>
            <a:off x="5068373" y="735473"/>
            <a:ext cx="2284889" cy="2134135"/>
            <a:chOff x="5068373" y="735473"/>
            <a:chExt cx="2284889" cy="2134135"/>
          </a:xfrm>
        </p:grpSpPr>
        <p:sp>
          <p:nvSpPr>
            <p:cNvPr id="240" name="Google Shape;240;p22"/>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2"/>
            <p:cNvSpPr txBox="1"/>
            <p:nvPr/>
          </p:nvSpPr>
          <p:spPr>
            <a:xfrm>
              <a:off x="5143320" y="2482522"/>
              <a:ext cx="2116733" cy="276999"/>
            </a:xfrm>
            <a:prstGeom prst="rect">
              <a:avLst/>
            </a:prstGeom>
            <a:blipFill rotWithShape="1">
              <a:blip r:embed="rId6">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42" name="Google Shape;242;p22"/>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243" name="Google Shape;243;p22"/>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4" name="Google Shape;244;p22"/>
            <p:cNvGrpSpPr/>
            <p:nvPr/>
          </p:nvGrpSpPr>
          <p:grpSpPr>
            <a:xfrm>
              <a:off x="5068373" y="735473"/>
              <a:ext cx="2284889" cy="821673"/>
              <a:chOff x="5068373" y="430674"/>
              <a:chExt cx="2284889" cy="821673"/>
            </a:xfrm>
          </p:grpSpPr>
          <p:sp>
            <p:nvSpPr>
              <p:cNvPr id="245" name="Google Shape;245;p22"/>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22"/>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247" name="Google Shape;247;p22"/>
              <p:cNvSpPr/>
              <p:nvPr/>
            </p:nvSpPr>
            <p:spPr>
              <a:xfrm>
                <a:off x="5690493" y="821081"/>
                <a:ext cx="921599" cy="369332"/>
              </a:xfrm>
              <a:prstGeom prst="rect">
                <a:avLst/>
              </a:prstGeom>
              <a:blipFill rotWithShape="1">
                <a:blip r:embed="rId7">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248" name="Google Shape;248;p22"/>
            <p:cNvSpPr/>
            <p:nvPr/>
          </p:nvSpPr>
          <p:spPr>
            <a:xfrm>
              <a:off x="6395194" y="1583439"/>
              <a:ext cx="681533" cy="377539"/>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249" name="Google Shape;249;p22"/>
          <p:cNvSpPr/>
          <p:nvPr/>
        </p:nvSpPr>
        <p:spPr>
          <a:xfrm>
            <a:off x="7888895" y="2005006"/>
            <a:ext cx="3641264" cy="830997"/>
          </a:xfrm>
          <a:prstGeom prst="rect">
            <a:avLst/>
          </a:prstGeom>
          <a:blipFill rotWithShape="1">
            <a:blip r:embed="rId9">
              <a:alphaModFix/>
            </a:blip>
            <a:stretch>
              <a:fillRect t="-3028" r="-346" b="-15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250" name="Google Shape;250;p22"/>
          <p:cNvGrpSpPr/>
          <p:nvPr/>
        </p:nvGrpSpPr>
        <p:grpSpPr>
          <a:xfrm>
            <a:off x="4827422" y="3763699"/>
            <a:ext cx="6892623" cy="1533065"/>
            <a:chOff x="4827422" y="3763699"/>
            <a:chExt cx="6892623" cy="1533065"/>
          </a:xfrm>
        </p:grpSpPr>
        <p:pic>
          <p:nvPicPr>
            <p:cNvPr id="251" name="Google Shape;251;p22"/>
            <p:cNvPicPr preferRelativeResize="0"/>
            <p:nvPr/>
          </p:nvPicPr>
          <p:blipFill rotWithShape="1">
            <a:blip r:embed="rId10">
              <a:alphaModFix/>
            </a:blip>
            <a:srcRect/>
            <a:stretch/>
          </p:blipFill>
          <p:spPr>
            <a:xfrm>
              <a:off x="6585218" y="4000825"/>
              <a:ext cx="2695636" cy="610730"/>
            </a:xfrm>
            <a:prstGeom prst="rect">
              <a:avLst/>
            </a:prstGeom>
            <a:noFill/>
            <a:ln>
              <a:noFill/>
            </a:ln>
          </p:spPr>
        </p:pic>
        <p:pic>
          <p:nvPicPr>
            <p:cNvPr id="252" name="Google Shape;252;p22"/>
            <p:cNvPicPr preferRelativeResize="0"/>
            <p:nvPr/>
          </p:nvPicPr>
          <p:blipFill rotWithShape="1">
            <a:blip r:embed="rId11">
              <a:alphaModFix/>
            </a:blip>
            <a:srcRect/>
            <a:stretch/>
          </p:blipFill>
          <p:spPr>
            <a:xfrm>
              <a:off x="4897056" y="4817179"/>
              <a:ext cx="6633103" cy="322752"/>
            </a:xfrm>
            <a:prstGeom prst="rect">
              <a:avLst/>
            </a:prstGeom>
            <a:noFill/>
            <a:ln>
              <a:noFill/>
            </a:ln>
          </p:spPr>
        </p:pic>
        <p:sp>
          <p:nvSpPr>
            <p:cNvPr id="253" name="Google Shape;253;p22"/>
            <p:cNvSpPr/>
            <p:nvPr/>
          </p:nvSpPr>
          <p:spPr>
            <a:xfrm>
              <a:off x="4827422" y="3763699"/>
              <a:ext cx="6892623" cy="1533065"/>
            </a:xfrm>
            <a:prstGeom prst="wedgeRectCallout">
              <a:avLst>
                <a:gd name="adj1" fmla="val 40746"/>
                <a:gd name="adj2" fmla="val -112685"/>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4" name="Google Shape;25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408867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500"/>
                                        <p:tgtEl>
                                          <p:spTgt spid="23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6843-1CF3-1041-B145-0AB1378A6045}"/>
              </a:ext>
            </a:extLst>
          </p:cNvPr>
          <p:cNvSpPr>
            <a:spLocks noGrp="1"/>
          </p:cNvSpPr>
          <p:nvPr>
            <p:ph type="title"/>
          </p:nvPr>
        </p:nvSpPr>
        <p:spPr/>
        <p:txBody>
          <a:bodyPr/>
          <a:lstStyle/>
          <a:p>
            <a:r>
              <a:rPr lang="en-US" b="1" dirty="0"/>
              <a:t>A Machine Learning Model</a:t>
            </a:r>
            <a:br>
              <a:rPr lang="en-US" b="1" dirty="0"/>
            </a:br>
            <a:endParaRPr lang="en-US" dirty="0"/>
          </a:p>
        </p:txBody>
      </p:sp>
      <p:pic>
        <p:nvPicPr>
          <p:cNvPr id="3" name="Picture 2">
            <a:extLst>
              <a:ext uri="{FF2B5EF4-FFF2-40B4-BE49-F238E27FC236}">
                <a16:creationId xmlns:a16="http://schemas.microsoft.com/office/drawing/2014/main" id="{953664DA-FE67-9A4A-A202-34EA5418C836}"/>
              </a:ext>
            </a:extLst>
          </p:cNvPr>
          <p:cNvPicPr>
            <a:picLocks noChangeAspect="1"/>
          </p:cNvPicPr>
          <p:nvPr/>
        </p:nvPicPr>
        <p:blipFill>
          <a:blip r:embed="rId3"/>
          <a:stretch>
            <a:fillRect/>
          </a:stretch>
        </p:blipFill>
        <p:spPr>
          <a:xfrm>
            <a:off x="1264227" y="1188374"/>
            <a:ext cx="9663545" cy="3239588"/>
          </a:xfrm>
          <a:prstGeom prst="rect">
            <a:avLst/>
          </a:prstGeom>
        </p:spPr>
      </p:pic>
      <p:pic>
        <p:nvPicPr>
          <p:cNvPr id="4" name="Picture 3">
            <a:extLst>
              <a:ext uri="{FF2B5EF4-FFF2-40B4-BE49-F238E27FC236}">
                <a16:creationId xmlns:a16="http://schemas.microsoft.com/office/drawing/2014/main" id="{4C8A89EC-16FA-F540-98BC-B2EA4D39CB00}"/>
              </a:ext>
            </a:extLst>
          </p:cNvPr>
          <p:cNvPicPr>
            <a:picLocks noChangeAspect="1"/>
          </p:cNvPicPr>
          <p:nvPr/>
        </p:nvPicPr>
        <p:blipFill>
          <a:blip r:embed="rId4"/>
          <a:stretch>
            <a:fillRect/>
          </a:stretch>
        </p:blipFill>
        <p:spPr>
          <a:xfrm>
            <a:off x="1519380" y="4701658"/>
            <a:ext cx="4576619" cy="1536436"/>
          </a:xfrm>
          <a:prstGeom prst="rect">
            <a:avLst/>
          </a:prstGeom>
        </p:spPr>
      </p:pic>
      <p:pic>
        <p:nvPicPr>
          <p:cNvPr id="5" name="Picture 4">
            <a:extLst>
              <a:ext uri="{FF2B5EF4-FFF2-40B4-BE49-F238E27FC236}">
                <a16:creationId xmlns:a16="http://schemas.microsoft.com/office/drawing/2014/main" id="{2B6870EE-2632-F644-901F-5C728EAD28A7}"/>
              </a:ext>
            </a:extLst>
          </p:cNvPr>
          <p:cNvPicPr>
            <a:picLocks noChangeAspect="1"/>
          </p:cNvPicPr>
          <p:nvPr/>
        </p:nvPicPr>
        <p:blipFill>
          <a:blip r:embed="rId5"/>
          <a:stretch>
            <a:fillRect/>
          </a:stretch>
        </p:blipFill>
        <p:spPr>
          <a:xfrm>
            <a:off x="6835103" y="4964776"/>
            <a:ext cx="3837517" cy="704850"/>
          </a:xfrm>
          <a:prstGeom prst="rect">
            <a:avLst/>
          </a:prstGeom>
        </p:spPr>
      </p:pic>
    </p:spTree>
    <p:extLst>
      <p:ext uri="{BB962C8B-B14F-4D97-AF65-F5344CB8AC3E}">
        <p14:creationId xmlns:p14="http://schemas.microsoft.com/office/powerpoint/2010/main" val="180489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673C-25A3-8743-93E1-6C511256DB7B}"/>
              </a:ext>
            </a:extLst>
          </p:cNvPr>
          <p:cNvSpPr>
            <a:spLocks noGrp="1"/>
          </p:cNvSpPr>
          <p:nvPr>
            <p:ph type="title"/>
          </p:nvPr>
        </p:nvSpPr>
        <p:spPr/>
        <p:txBody>
          <a:bodyPr/>
          <a:lstStyle/>
          <a:p>
            <a:r>
              <a:rPr lang="en-US" dirty="0"/>
              <a:t>Cost function</a:t>
            </a:r>
          </a:p>
        </p:txBody>
      </p:sp>
      <p:sp>
        <p:nvSpPr>
          <p:cNvPr id="4" name="Rectangle 3">
            <a:extLst>
              <a:ext uri="{FF2B5EF4-FFF2-40B4-BE49-F238E27FC236}">
                <a16:creationId xmlns:a16="http://schemas.microsoft.com/office/drawing/2014/main" id="{CE549226-4C97-AB46-8806-B23360956C22}"/>
              </a:ext>
            </a:extLst>
          </p:cNvPr>
          <p:cNvSpPr/>
          <p:nvPr/>
        </p:nvSpPr>
        <p:spPr>
          <a:xfrm>
            <a:off x="838200" y="1690688"/>
            <a:ext cx="6096000" cy="923330"/>
          </a:xfrm>
          <a:prstGeom prst="rect">
            <a:avLst/>
          </a:prstGeom>
        </p:spPr>
        <p:txBody>
          <a:bodyPr>
            <a:spAutoFit/>
          </a:bodyPr>
          <a:lstStyle/>
          <a:p>
            <a:r>
              <a:rPr lang="en-US" dirty="0">
                <a:solidFill>
                  <a:srgbClr val="292929"/>
                </a:solidFill>
                <a:latin typeface="medium-content-serif-font"/>
              </a:rPr>
              <a:t>Let’s say, there are a total of ’N’ points in the dataset and for all those ’N’ data points we want to minimize the error. So the Cost function would be the total squared error </a:t>
            </a:r>
            <a:r>
              <a:rPr lang="en-US" dirty="0" err="1">
                <a:solidFill>
                  <a:srgbClr val="292929"/>
                </a:solidFill>
                <a:latin typeface="medium-content-serif-font"/>
              </a:rPr>
              <a:t>i.e</a:t>
            </a:r>
            <a:endParaRPr lang="en-US" dirty="0"/>
          </a:p>
        </p:txBody>
      </p:sp>
      <p:pic>
        <p:nvPicPr>
          <p:cNvPr id="5" name="Picture 4">
            <a:extLst>
              <a:ext uri="{FF2B5EF4-FFF2-40B4-BE49-F238E27FC236}">
                <a16:creationId xmlns:a16="http://schemas.microsoft.com/office/drawing/2014/main" id="{B11D63FB-6DAA-574A-8432-D4AC815B015C}"/>
              </a:ext>
            </a:extLst>
          </p:cNvPr>
          <p:cNvPicPr>
            <a:picLocks noChangeAspect="1"/>
          </p:cNvPicPr>
          <p:nvPr/>
        </p:nvPicPr>
        <p:blipFill>
          <a:blip r:embed="rId3"/>
          <a:stretch>
            <a:fillRect/>
          </a:stretch>
        </p:blipFill>
        <p:spPr>
          <a:xfrm>
            <a:off x="7603168" y="1362224"/>
            <a:ext cx="3081664" cy="1714797"/>
          </a:xfrm>
          <a:prstGeom prst="rect">
            <a:avLst/>
          </a:prstGeom>
        </p:spPr>
      </p:pic>
      <p:pic>
        <p:nvPicPr>
          <p:cNvPr id="6" name="Picture 5">
            <a:extLst>
              <a:ext uri="{FF2B5EF4-FFF2-40B4-BE49-F238E27FC236}">
                <a16:creationId xmlns:a16="http://schemas.microsoft.com/office/drawing/2014/main" id="{D6C62842-0F38-274E-B594-4EF34636A1BD}"/>
              </a:ext>
            </a:extLst>
          </p:cNvPr>
          <p:cNvPicPr>
            <a:picLocks noChangeAspect="1"/>
          </p:cNvPicPr>
          <p:nvPr/>
        </p:nvPicPr>
        <p:blipFill>
          <a:blip r:embed="rId4"/>
          <a:stretch>
            <a:fillRect/>
          </a:stretch>
        </p:blipFill>
        <p:spPr>
          <a:xfrm>
            <a:off x="5516327" y="3509465"/>
            <a:ext cx="4173682" cy="2983410"/>
          </a:xfrm>
          <a:prstGeom prst="rect">
            <a:avLst/>
          </a:prstGeom>
        </p:spPr>
      </p:pic>
      <p:sp>
        <p:nvSpPr>
          <p:cNvPr id="7" name="Rectangle 6">
            <a:extLst>
              <a:ext uri="{FF2B5EF4-FFF2-40B4-BE49-F238E27FC236}">
                <a16:creationId xmlns:a16="http://schemas.microsoft.com/office/drawing/2014/main" id="{75B32028-9904-404A-AF86-3C37AA6F503F}"/>
              </a:ext>
            </a:extLst>
          </p:cNvPr>
          <p:cNvSpPr/>
          <p:nvPr/>
        </p:nvSpPr>
        <p:spPr>
          <a:xfrm>
            <a:off x="1174561" y="3754915"/>
            <a:ext cx="4341766" cy="369332"/>
          </a:xfrm>
          <a:prstGeom prst="rect">
            <a:avLst/>
          </a:prstGeom>
        </p:spPr>
        <p:txBody>
          <a:bodyPr wrap="none">
            <a:spAutoFit/>
          </a:bodyPr>
          <a:lstStyle/>
          <a:p>
            <a:r>
              <a:rPr lang="en-US" b="1" dirty="0"/>
              <a:t>How do we actually minimize any function?</a:t>
            </a:r>
          </a:p>
        </p:txBody>
      </p:sp>
      <p:sp>
        <p:nvSpPr>
          <p:cNvPr id="8" name="Rectangle 7">
            <a:extLst>
              <a:ext uri="{FF2B5EF4-FFF2-40B4-BE49-F238E27FC236}">
                <a16:creationId xmlns:a16="http://schemas.microsoft.com/office/drawing/2014/main" id="{CBC1CC96-2957-ED4F-864F-9DCF79099DF4}"/>
              </a:ext>
            </a:extLst>
          </p:cNvPr>
          <p:cNvSpPr/>
          <p:nvPr/>
        </p:nvSpPr>
        <p:spPr>
          <a:xfrm>
            <a:off x="1449960" y="4733961"/>
            <a:ext cx="3416897" cy="369332"/>
          </a:xfrm>
          <a:prstGeom prst="rect">
            <a:avLst/>
          </a:prstGeom>
        </p:spPr>
        <p:txBody>
          <a:bodyPr wrap="none">
            <a:spAutoFit/>
          </a:bodyPr>
          <a:lstStyle/>
          <a:p>
            <a:r>
              <a:rPr lang="en-US" b="1" dirty="0"/>
              <a:t>Cost function</a:t>
            </a:r>
            <a:r>
              <a:rPr lang="en-US" dirty="0"/>
              <a:t> is of the form </a:t>
            </a:r>
            <a:r>
              <a:rPr lang="en-US" b="1" dirty="0"/>
              <a:t>Y = X²</a:t>
            </a:r>
            <a:r>
              <a:rPr lang="en-US" dirty="0"/>
              <a:t> </a:t>
            </a:r>
          </a:p>
        </p:txBody>
      </p:sp>
    </p:spTree>
    <p:extLst>
      <p:ext uri="{BB962C8B-B14F-4D97-AF65-F5344CB8AC3E}">
        <p14:creationId xmlns:p14="http://schemas.microsoft.com/office/powerpoint/2010/main" val="883842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5A0F-8CA0-CC43-9F15-A48CE4859309}"/>
              </a:ext>
            </a:extLst>
          </p:cNvPr>
          <p:cNvSpPr>
            <a:spLocks noGrp="1"/>
          </p:cNvSpPr>
          <p:nvPr>
            <p:ph type="title"/>
          </p:nvPr>
        </p:nvSpPr>
        <p:spPr/>
        <p:txBody>
          <a:bodyPr/>
          <a:lstStyle/>
          <a:p>
            <a:r>
              <a:rPr lang="en-US" b="1" dirty="0"/>
              <a:t>Gradient Descent</a:t>
            </a:r>
            <a:br>
              <a:rPr lang="en-US" b="1" dirty="0"/>
            </a:br>
            <a:endParaRPr lang="en-US" dirty="0"/>
          </a:p>
        </p:txBody>
      </p:sp>
      <p:pic>
        <p:nvPicPr>
          <p:cNvPr id="3" name="Picture 2">
            <a:extLst>
              <a:ext uri="{FF2B5EF4-FFF2-40B4-BE49-F238E27FC236}">
                <a16:creationId xmlns:a16="http://schemas.microsoft.com/office/drawing/2014/main" id="{477C2DB6-A181-6949-AF80-1D939A094012}"/>
              </a:ext>
            </a:extLst>
          </p:cNvPr>
          <p:cNvPicPr>
            <a:picLocks noChangeAspect="1"/>
          </p:cNvPicPr>
          <p:nvPr/>
        </p:nvPicPr>
        <p:blipFill>
          <a:blip r:embed="rId3"/>
          <a:stretch>
            <a:fillRect/>
          </a:stretch>
        </p:blipFill>
        <p:spPr>
          <a:xfrm>
            <a:off x="838200" y="1483014"/>
            <a:ext cx="3429000" cy="2451100"/>
          </a:xfrm>
          <a:prstGeom prst="rect">
            <a:avLst/>
          </a:prstGeom>
        </p:spPr>
      </p:pic>
      <p:sp>
        <p:nvSpPr>
          <p:cNvPr id="5" name="Rectangle 4">
            <a:extLst>
              <a:ext uri="{FF2B5EF4-FFF2-40B4-BE49-F238E27FC236}">
                <a16:creationId xmlns:a16="http://schemas.microsoft.com/office/drawing/2014/main" id="{4BEB2567-3951-E849-99CB-DD8F2A5BAF82}"/>
              </a:ext>
            </a:extLst>
          </p:cNvPr>
          <p:cNvSpPr/>
          <p:nvPr/>
        </p:nvSpPr>
        <p:spPr>
          <a:xfrm>
            <a:off x="4627419" y="1706512"/>
            <a:ext cx="5721930" cy="1200329"/>
          </a:xfrm>
          <a:prstGeom prst="rect">
            <a:avLst/>
          </a:prstGeom>
        </p:spPr>
        <p:txBody>
          <a:bodyPr wrap="square">
            <a:spAutoFit/>
          </a:bodyPr>
          <a:lstStyle/>
          <a:p>
            <a:r>
              <a:rPr lang="en-US" b="1" dirty="0">
                <a:solidFill>
                  <a:srgbClr val="292929"/>
                </a:solidFill>
                <a:latin typeface="medium-content-serif-font"/>
              </a:rPr>
              <a:t>Possible actions would be:</a:t>
            </a:r>
            <a:endParaRPr lang="en-US" dirty="0">
              <a:solidFill>
                <a:srgbClr val="292929"/>
              </a:solidFill>
              <a:latin typeface="medium-content-serif-font"/>
            </a:endParaRPr>
          </a:p>
          <a:p>
            <a:pPr>
              <a:buFont typeface="Arial" panose="020B0604020202020204" pitchFamily="34" charset="0"/>
              <a:buChar char="•"/>
            </a:pPr>
            <a:r>
              <a:rPr lang="en-US" dirty="0">
                <a:solidFill>
                  <a:srgbClr val="292929"/>
                </a:solidFill>
                <a:latin typeface="medium-content-serif-font"/>
              </a:rPr>
              <a:t>You might go upward or downward</a:t>
            </a:r>
          </a:p>
          <a:p>
            <a:pPr>
              <a:buFont typeface="Arial" panose="020B0604020202020204" pitchFamily="34" charset="0"/>
              <a:buChar char="•"/>
            </a:pPr>
            <a:r>
              <a:rPr lang="en-US" dirty="0">
                <a:solidFill>
                  <a:srgbClr val="292929"/>
                </a:solidFill>
                <a:latin typeface="medium-content-serif-font"/>
              </a:rPr>
              <a:t>If you decide on which way to go, you might take a bigger step or a little step to reach your destination.</a:t>
            </a:r>
            <a:endParaRPr lang="en-US" b="0" i="0" dirty="0">
              <a:solidFill>
                <a:srgbClr val="292929"/>
              </a:solidFill>
              <a:effectLst/>
              <a:latin typeface="medium-content-serif-font"/>
            </a:endParaRPr>
          </a:p>
        </p:txBody>
      </p:sp>
      <p:sp>
        <p:nvSpPr>
          <p:cNvPr id="6" name="Rectangle 5">
            <a:extLst>
              <a:ext uri="{FF2B5EF4-FFF2-40B4-BE49-F238E27FC236}">
                <a16:creationId xmlns:a16="http://schemas.microsoft.com/office/drawing/2014/main" id="{A0383205-288E-4341-8E62-98F2CFFC691B}"/>
              </a:ext>
            </a:extLst>
          </p:cNvPr>
          <p:cNvSpPr/>
          <p:nvPr/>
        </p:nvSpPr>
        <p:spPr>
          <a:xfrm>
            <a:off x="4440384" y="3021521"/>
            <a:ext cx="6096000" cy="1477328"/>
          </a:xfrm>
          <a:prstGeom prst="rect">
            <a:avLst/>
          </a:prstGeom>
        </p:spPr>
        <p:txBody>
          <a:bodyPr>
            <a:spAutoFit/>
          </a:bodyPr>
          <a:lstStyle/>
          <a:p>
            <a:r>
              <a:rPr lang="en-US" b="1" i="1" dirty="0">
                <a:solidFill>
                  <a:srgbClr val="757575"/>
                </a:solidFill>
                <a:latin typeface="medium-content-title-font"/>
              </a:rPr>
              <a:t>Essentially, there are two things that you should know to reach the minima, i.e. which way to go and how big a step to take.</a:t>
            </a:r>
          </a:p>
          <a:p>
            <a:br>
              <a:rPr lang="en-US" b="1" i="1" dirty="0"/>
            </a:br>
            <a:endParaRPr lang="en-US" b="1" i="1" dirty="0"/>
          </a:p>
        </p:txBody>
      </p:sp>
      <p:sp>
        <p:nvSpPr>
          <p:cNvPr id="7" name="Rectangle 6">
            <a:extLst>
              <a:ext uri="{FF2B5EF4-FFF2-40B4-BE49-F238E27FC236}">
                <a16:creationId xmlns:a16="http://schemas.microsoft.com/office/drawing/2014/main" id="{31B36934-4B83-6645-BEC3-67B1AA8DA8D8}"/>
              </a:ext>
            </a:extLst>
          </p:cNvPr>
          <p:cNvSpPr/>
          <p:nvPr/>
        </p:nvSpPr>
        <p:spPr>
          <a:xfrm>
            <a:off x="527751" y="4867337"/>
            <a:ext cx="2111540" cy="369332"/>
          </a:xfrm>
          <a:prstGeom prst="rect">
            <a:avLst/>
          </a:prstGeom>
        </p:spPr>
        <p:txBody>
          <a:bodyPr wrap="none">
            <a:spAutoFit/>
          </a:bodyPr>
          <a:lstStyle/>
          <a:p>
            <a:r>
              <a:rPr lang="en-US" b="1" dirty="0"/>
              <a:t>The Minimum Value</a:t>
            </a:r>
          </a:p>
        </p:txBody>
      </p:sp>
      <p:pic>
        <p:nvPicPr>
          <p:cNvPr id="8" name="Picture 7">
            <a:extLst>
              <a:ext uri="{FF2B5EF4-FFF2-40B4-BE49-F238E27FC236}">
                <a16:creationId xmlns:a16="http://schemas.microsoft.com/office/drawing/2014/main" id="{305BD474-9DE6-1542-BA31-F4A8CCA48340}"/>
              </a:ext>
            </a:extLst>
          </p:cNvPr>
          <p:cNvPicPr>
            <a:picLocks noChangeAspect="1"/>
          </p:cNvPicPr>
          <p:nvPr/>
        </p:nvPicPr>
        <p:blipFill>
          <a:blip r:embed="rId4"/>
          <a:stretch>
            <a:fillRect/>
          </a:stretch>
        </p:blipFill>
        <p:spPr>
          <a:xfrm>
            <a:off x="3245428" y="4149436"/>
            <a:ext cx="3429000" cy="2451100"/>
          </a:xfrm>
          <a:prstGeom prst="rect">
            <a:avLst/>
          </a:prstGeom>
        </p:spPr>
      </p:pic>
      <p:sp>
        <p:nvSpPr>
          <p:cNvPr id="9" name="Rectangle 8">
            <a:extLst>
              <a:ext uri="{FF2B5EF4-FFF2-40B4-BE49-F238E27FC236}">
                <a16:creationId xmlns:a16="http://schemas.microsoft.com/office/drawing/2014/main" id="{43A4E2BF-FE9A-5741-A062-A089B2D35067}"/>
              </a:ext>
            </a:extLst>
          </p:cNvPr>
          <p:cNvSpPr/>
          <p:nvPr/>
        </p:nvSpPr>
        <p:spPr>
          <a:xfrm>
            <a:off x="6778336" y="4636504"/>
            <a:ext cx="4700158" cy="1200329"/>
          </a:xfrm>
          <a:prstGeom prst="rect">
            <a:avLst/>
          </a:prstGeom>
        </p:spPr>
        <p:txBody>
          <a:bodyPr wrap="square">
            <a:spAutoFit/>
          </a:bodyPr>
          <a:lstStyle/>
          <a:p>
            <a:r>
              <a:rPr lang="en-US" dirty="0">
                <a:solidFill>
                  <a:srgbClr val="292929"/>
                </a:solidFill>
                <a:latin typeface="medium-content-serif-font"/>
              </a:rPr>
              <a:t>The slope at the blue point is less steep than that at the green point which means it will take much smaller </a:t>
            </a:r>
            <a:r>
              <a:rPr lang="en-US" b="1" dirty="0">
                <a:solidFill>
                  <a:srgbClr val="292929"/>
                </a:solidFill>
                <a:latin typeface="medium-content-serif-font"/>
              </a:rPr>
              <a:t>steps </a:t>
            </a:r>
            <a:r>
              <a:rPr lang="en-US" dirty="0">
                <a:solidFill>
                  <a:srgbClr val="292929"/>
                </a:solidFill>
                <a:latin typeface="medium-content-serif-font"/>
              </a:rPr>
              <a:t>to reach the minimum from the blue point than from the green point.</a:t>
            </a:r>
            <a:endParaRPr lang="en-US" dirty="0"/>
          </a:p>
        </p:txBody>
      </p:sp>
    </p:spTree>
    <p:extLst>
      <p:ext uri="{BB962C8B-B14F-4D97-AF65-F5344CB8AC3E}">
        <p14:creationId xmlns:p14="http://schemas.microsoft.com/office/powerpoint/2010/main" val="35748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E219-AFAA-E248-8AF3-6D0989054A28}"/>
              </a:ext>
            </a:extLst>
          </p:cNvPr>
          <p:cNvSpPr>
            <a:spLocks noGrp="1"/>
          </p:cNvSpPr>
          <p:nvPr>
            <p:ph type="title"/>
          </p:nvPr>
        </p:nvSpPr>
        <p:spPr/>
        <p:txBody>
          <a:bodyPr/>
          <a:lstStyle/>
          <a:p>
            <a:r>
              <a:rPr lang="en-US" b="1" dirty="0"/>
              <a:t>Mathematical Interpretation of Cost Function</a:t>
            </a:r>
            <a:br>
              <a:rPr lang="en-US" b="1" dirty="0"/>
            </a:br>
            <a:endParaRPr lang="en-US" dirty="0"/>
          </a:p>
        </p:txBody>
      </p:sp>
      <p:pic>
        <p:nvPicPr>
          <p:cNvPr id="3" name="Picture 2">
            <a:extLst>
              <a:ext uri="{FF2B5EF4-FFF2-40B4-BE49-F238E27FC236}">
                <a16:creationId xmlns:a16="http://schemas.microsoft.com/office/drawing/2014/main" id="{A43582FE-401B-E849-B2AF-705B2038FE6B}"/>
              </a:ext>
            </a:extLst>
          </p:cNvPr>
          <p:cNvPicPr>
            <a:picLocks noChangeAspect="1"/>
          </p:cNvPicPr>
          <p:nvPr/>
        </p:nvPicPr>
        <p:blipFill>
          <a:blip r:embed="rId3"/>
          <a:stretch>
            <a:fillRect/>
          </a:stretch>
        </p:blipFill>
        <p:spPr>
          <a:xfrm>
            <a:off x="2253095" y="1117252"/>
            <a:ext cx="7722177" cy="5467029"/>
          </a:xfrm>
          <a:prstGeom prst="rect">
            <a:avLst/>
          </a:prstGeom>
        </p:spPr>
      </p:pic>
    </p:spTree>
    <p:extLst>
      <p:ext uri="{BB962C8B-B14F-4D97-AF65-F5344CB8AC3E}">
        <p14:creationId xmlns:p14="http://schemas.microsoft.com/office/powerpoint/2010/main" val="955230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different, various, man&#10;&#10;Description automatically generated">
            <a:extLst>
              <a:ext uri="{FF2B5EF4-FFF2-40B4-BE49-F238E27FC236}">
                <a16:creationId xmlns:a16="http://schemas.microsoft.com/office/drawing/2014/main" id="{A6552E29-316E-2149-A603-C0D4EEF47F07}"/>
              </a:ext>
            </a:extLst>
          </p:cNvPr>
          <p:cNvPicPr>
            <a:picLocks noChangeAspect="1"/>
          </p:cNvPicPr>
          <p:nvPr/>
        </p:nvPicPr>
        <p:blipFill>
          <a:blip r:embed="rId3"/>
          <a:stretch>
            <a:fillRect/>
          </a:stretch>
        </p:blipFill>
        <p:spPr>
          <a:xfrm>
            <a:off x="1657003" y="1579418"/>
            <a:ext cx="8877994" cy="3699164"/>
          </a:xfrm>
          <a:prstGeom prst="rect">
            <a:avLst/>
          </a:prstGeom>
        </p:spPr>
      </p:pic>
      <p:sp>
        <p:nvSpPr>
          <p:cNvPr id="6" name="Rectangle 5">
            <a:extLst>
              <a:ext uri="{FF2B5EF4-FFF2-40B4-BE49-F238E27FC236}">
                <a16:creationId xmlns:a16="http://schemas.microsoft.com/office/drawing/2014/main" id="{4446253E-CB40-6740-8AC0-0B86D2440399}"/>
              </a:ext>
            </a:extLst>
          </p:cNvPr>
          <p:cNvSpPr/>
          <p:nvPr/>
        </p:nvSpPr>
        <p:spPr>
          <a:xfrm>
            <a:off x="4816940" y="473424"/>
            <a:ext cx="4216224" cy="646331"/>
          </a:xfrm>
          <a:prstGeom prst="rect">
            <a:avLst/>
          </a:prstGeom>
        </p:spPr>
        <p:txBody>
          <a:bodyPr wrap="square">
            <a:spAutoFit/>
          </a:bodyPr>
          <a:lstStyle/>
          <a:p>
            <a:r>
              <a:rPr lang="en-US" sz="3600" b="1" dirty="0"/>
              <a:t>Gradient Descent</a:t>
            </a:r>
          </a:p>
        </p:txBody>
      </p:sp>
    </p:spTree>
    <p:extLst>
      <p:ext uri="{BB962C8B-B14F-4D97-AF65-F5344CB8AC3E}">
        <p14:creationId xmlns:p14="http://schemas.microsoft.com/office/powerpoint/2010/main" val="285156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3"/>
          <p:cNvSpPr/>
          <p:nvPr/>
        </p:nvSpPr>
        <p:spPr>
          <a:xfrm>
            <a:off x="7983234" y="1780333"/>
            <a:ext cx="3483325" cy="21541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1" name="Google Shape;261;p23"/>
          <p:cNvGrpSpPr/>
          <p:nvPr/>
        </p:nvGrpSpPr>
        <p:grpSpPr>
          <a:xfrm>
            <a:off x="644913" y="2264456"/>
            <a:ext cx="2689035" cy="2944406"/>
            <a:chOff x="7092208" y="978097"/>
            <a:chExt cx="2689035" cy="2944406"/>
          </a:xfrm>
        </p:grpSpPr>
        <p:grpSp>
          <p:nvGrpSpPr>
            <p:cNvPr id="262" name="Google Shape;262;p23"/>
            <p:cNvGrpSpPr/>
            <p:nvPr/>
          </p:nvGrpSpPr>
          <p:grpSpPr>
            <a:xfrm>
              <a:off x="7102974" y="978097"/>
              <a:ext cx="2667502" cy="821673"/>
              <a:chOff x="7102974" y="978097"/>
              <a:chExt cx="2667502" cy="821673"/>
            </a:xfrm>
          </p:grpSpPr>
          <p:sp>
            <p:nvSpPr>
              <p:cNvPr id="263" name="Google Shape;263;p23"/>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23"/>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65" name="Google Shape;265;p23"/>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266" name="Google Shape;266;p23"/>
            <p:cNvGrpSpPr/>
            <p:nvPr/>
          </p:nvGrpSpPr>
          <p:grpSpPr>
            <a:xfrm>
              <a:off x="7092208" y="2042753"/>
              <a:ext cx="2689035" cy="821673"/>
              <a:chOff x="7092208" y="2042753"/>
              <a:chExt cx="2689035" cy="821673"/>
            </a:xfrm>
          </p:grpSpPr>
          <p:sp>
            <p:nvSpPr>
              <p:cNvPr id="267" name="Google Shape;267;p23"/>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23"/>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69" name="Google Shape;269;p23"/>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270" name="Google Shape;270;p23"/>
            <p:cNvGrpSpPr/>
            <p:nvPr/>
          </p:nvGrpSpPr>
          <p:grpSpPr>
            <a:xfrm>
              <a:off x="7092208" y="3100830"/>
              <a:ext cx="2689035" cy="821673"/>
              <a:chOff x="7092208" y="3100830"/>
              <a:chExt cx="2689035" cy="821673"/>
            </a:xfrm>
          </p:grpSpPr>
          <p:sp>
            <p:nvSpPr>
              <p:cNvPr id="271" name="Google Shape;271;p23"/>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23"/>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73" name="Google Shape;273;p23"/>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274" name="Google Shape;274;p23"/>
          <p:cNvGrpSpPr/>
          <p:nvPr/>
        </p:nvGrpSpPr>
        <p:grpSpPr>
          <a:xfrm>
            <a:off x="471955" y="1651484"/>
            <a:ext cx="3035160" cy="3887561"/>
            <a:chOff x="6919250" y="365125"/>
            <a:chExt cx="3035160" cy="3887561"/>
          </a:xfrm>
        </p:grpSpPr>
        <p:sp>
          <p:nvSpPr>
            <p:cNvPr id="275" name="Google Shape;275;p23"/>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23"/>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277" name="Google Shape;277;p23"/>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23"/>
          <p:cNvSpPr txBox="1"/>
          <p:nvPr/>
        </p:nvSpPr>
        <p:spPr>
          <a:xfrm>
            <a:off x="5143320" y="2482522"/>
            <a:ext cx="2116733" cy="276999"/>
          </a:xfrm>
          <a:prstGeom prst="rect">
            <a:avLst/>
          </a:prstGeom>
          <a:blipFill rotWithShape="1">
            <a:blip r:embed="rId6">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79" name="Google Shape;279;p23"/>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280" name="Google Shape;280;p23"/>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3"/>
          <p:cNvSpPr txBox="1"/>
          <p:nvPr/>
        </p:nvSpPr>
        <p:spPr>
          <a:xfrm>
            <a:off x="10216757" y="6678826"/>
            <a:ext cx="2015295"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Image adopted from Yamashita et al. (2018)</a:t>
            </a:r>
            <a:endParaRPr/>
          </a:p>
        </p:txBody>
      </p:sp>
      <p:sp>
        <p:nvSpPr>
          <p:cNvPr id="282" name="Google Shape;282;p23"/>
          <p:cNvSpPr/>
          <p:nvPr/>
        </p:nvSpPr>
        <p:spPr>
          <a:xfrm>
            <a:off x="7353263" y="2041187"/>
            <a:ext cx="676777" cy="856000"/>
          </a:xfrm>
          <a:prstGeom prst="curvedLeftArrow">
            <a:avLst>
              <a:gd name="adj1" fmla="val 25000"/>
              <a:gd name="adj2" fmla="val 45602"/>
              <a:gd name="adj3" fmla="val 25000"/>
            </a:avLst>
          </a:prstGeom>
          <a:gradFill>
            <a:gsLst>
              <a:gs pos="0">
                <a:srgbClr val="FF0000"/>
              </a:gs>
              <a:gs pos="100000">
                <a:srgbClr val="00B050"/>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283" name="Google Shape;283;p23"/>
          <p:cNvGrpSpPr/>
          <p:nvPr/>
        </p:nvGrpSpPr>
        <p:grpSpPr>
          <a:xfrm>
            <a:off x="6985862" y="2670537"/>
            <a:ext cx="5208734" cy="3979064"/>
            <a:chOff x="6985862" y="2670537"/>
            <a:chExt cx="5208734" cy="3979064"/>
          </a:xfrm>
        </p:grpSpPr>
        <p:grpSp>
          <p:nvGrpSpPr>
            <p:cNvPr id="284" name="Google Shape;284;p23"/>
            <p:cNvGrpSpPr/>
            <p:nvPr/>
          </p:nvGrpSpPr>
          <p:grpSpPr>
            <a:xfrm>
              <a:off x="6985862" y="2670537"/>
              <a:ext cx="5115070" cy="3871642"/>
              <a:chOff x="6985721" y="2928851"/>
              <a:chExt cx="5115070" cy="3871642"/>
            </a:xfrm>
          </p:grpSpPr>
          <p:pic>
            <p:nvPicPr>
              <p:cNvPr id="285" name="Google Shape;285;p23"/>
              <p:cNvPicPr preferRelativeResize="0"/>
              <p:nvPr/>
            </p:nvPicPr>
            <p:blipFill rotWithShape="1">
              <a:blip r:embed="rId7">
                <a:alphaModFix/>
              </a:blip>
              <a:srcRect/>
              <a:stretch/>
            </p:blipFill>
            <p:spPr>
              <a:xfrm>
                <a:off x="6985721" y="3329112"/>
                <a:ext cx="4978400" cy="3467100"/>
              </a:xfrm>
              <a:prstGeom prst="rect">
                <a:avLst/>
              </a:prstGeom>
              <a:noFill/>
              <a:ln>
                <a:noFill/>
              </a:ln>
            </p:spPr>
          </p:pic>
          <p:sp>
            <p:nvSpPr>
              <p:cNvPr id="286" name="Google Shape;286;p23"/>
              <p:cNvSpPr/>
              <p:nvPr/>
            </p:nvSpPr>
            <p:spPr>
              <a:xfrm>
                <a:off x="10058400" y="2928851"/>
                <a:ext cx="1905721" cy="12219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p23"/>
              <p:cNvSpPr/>
              <p:nvPr/>
            </p:nvSpPr>
            <p:spPr>
              <a:xfrm>
                <a:off x="10993383" y="4124714"/>
                <a:ext cx="1107408" cy="6555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23"/>
              <p:cNvSpPr/>
              <p:nvPr/>
            </p:nvSpPr>
            <p:spPr>
              <a:xfrm>
                <a:off x="8893871" y="3595264"/>
                <a:ext cx="1107408" cy="6555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23"/>
              <p:cNvSpPr/>
              <p:nvPr/>
            </p:nvSpPr>
            <p:spPr>
              <a:xfrm>
                <a:off x="11407586" y="6598024"/>
                <a:ext cx="693205" cy="2024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90" name="Google Shape;290;p23"/>
            <p:cNvSpPr txBox="1"/>
            <p:nvPr/>
          </p:nvSpPr>
          <p:spPr>
            <a:xfrm>
              <a:off x="10058400" y="3147352"/>
              <a:ext cx="1708416" cy="677621"/>
            </a:xfrm>
            <a:prstGeom prst="rect">
              <a:avLst/>
            </a:prstGeom>
            <a:blipFill rotWithShape="1">
              <a:blip r:embed="rId8">
                <a:alphaModFix/>
              </a:blip>
              <a:stretch>
                <a:fillRect/>
              </a:stretch>
            </a:blipFill>
            <a:ln w="47625" cap="flat" cmpd="tri">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1" name="Google Shape;291;p23"/>
            <p:cNvSpPr/>
            <p:nvPr/>
          </p:nvSpPr>
          <p:spPr>
            <a:xfrm>
              <a:off x="8857696" y="3478416"/>
              <a:ext cx="685701" cy="619080"/>
            </a:xfrm>
            <a:prstGeom prst="rect">
              <a:avLst/>
            </a:prstGeom>
            <a:blipFill rotWithShape="1">
              <a:blip r:embed="rId9">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2" name="Google Shape;292;p23"/>
            <p:cNvSpPr/>
            <p:nvPr/>
          </p:nvSpPr>
          <p:spPr>
            <a:xfrm>
              <a:off x="10890615" y="3967214"/>
              <a:ext cx="502381" cy="619080"/>
            </a:xfrm>
            <a:prstGeom prst="rect">
              <a:avLst/>
            </a:prstGeom>
            <a:blipFill rotWithShape="1">
              <a:blip r:embed="rId10">
                <a:alphaModFix/>
              </a:blip>
              <a:stretch>
                <a:fillRect b="-40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3" name="Google Shape;293;p23"/>
            <p:cNvSpPr/>
            <p:nvPr/>
          </p:nvSpPr>
          <p:spPr>
            <a:xfrm>
              <a:off x="9653180" y="5584402"/>
              <a:ext cx="173736" cy="16996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94" name="Google Shape;294;p23"/>
            <p:cNvCxnSpPr>
              <a:stCxn id="293" idx="4"/>
            </p:cNvCxnSpPr>
            <p:nvPr/>
          </p:nvCxnSpPr>
          <p:spPr>
            <a:xfrm>
              <a:off x="9740048" y="5754364"/>
              <a:ext cx="0" cy="493500"/>
            </a:xfrm>
            <a:prstGeom prst="straightConnector1">
              <a:avLst/>
            </a:prstGeom>
            <a:noFill/>
            <a:ln w="28575" cap="flat" cmpd="sng">
              <a:solidFill>
                <a:srgbClr val="00B050"/>
              </a:solidFill>
              <a:prstDash val="dash"/>
              <a:miter lim="800000"/>
              <a:headEnd type="none" w="sm" len="sm"/>
              <a:tailEnd type="none" w="sm" len="sm"/>
            </a:ln>
          </p:spPr>
        </p:cxnSp>
        <p:sp>
          <p:nvSpPr>
            <p:cNvPr id="295" name="Google Shape;295;p23"/>
            <p:cNvSpPr/>
            <p:nvPr/>
          </p:nvSpPr>
          <p:spPr>
            <a:xfrm>
              <a:off x="9698702" y="5866067"/>
              <a:ext cx="1847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B050"/>
                </a:solidFill>
                <a:latin typeface="Calibri"/>
                <a:ea typeface="Calibri"/>
                <a:cs typeface="Calibri"/>
                <a:sym typeface="Calibri"/>
              </a:endParaRPr>
            </a:p>
          </p:txBody>
        </p:sp>
        <p:sp>
          <p:nvSpPr>
            <p:cNvPr id="296" name="Google Shape;296;p23"/>
            <p:cNvSpPr/>
            <p:nvPr/>
          </p:nvSpPr>
          <p:spPr>
            <a:xfrm>
              <a:off x="9497877" y="6335680"/>
              <a:ext cx="1909850" cy="31392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23"/>
            <p:cNvSpPr/>
            <p:nvPr/>
          </p:nvSpPr>
          <p:spPr>
            <a:xfrm>
              <a:off x="9537826" y="6266177"/>
              <a:ext cx="374140"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8" name="Google Shape;298;p23"/>
            <p:cNvSpPr/>
            <p:nvPr/>
          </p:nvSpPr>
          <p:spPr>
            <a:xfrm>
              <a:off x="9984696" y="6192868"/>
              <a:ext cx="2209900" cy="400110"/>
            </a:xfrm>
            <a:prstGeom prst="rect">
              <a:avLst/>
            </a:prstGeom>
            <a:blipFill rotWithShape="1">
              <a:blip r:embed="rId12">
                <a:alphaModFix/>
              </a:blip>
              <a:stretch>
                <a:fillRect l="-2856" t="-9372" b="-24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299" name="Google Shape;299;p23"/>
          <p:cNvSpPr/>
          <p:nvPr/>
        </p:nvSpPr>
        <p:spPr>
          <a:xfrm>
            <a:off x="7888895" y="2005006"/>
            <a:ext cx="3641264" cy="830997"/>
          </a:xfrm>
          <a:prstGeom prst="rect">
            <a:avLst/>
          </a:prstGeom>
          <a:blipFill rotWithShape="1">
            <a:blip r:embed="rId13">
              <a:alphaModFix/>
            </a:blip>
            <a:stretch>
              <a:fillRect t="-3028" r="-346" b="-15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0" name="Google Shape;300;p23"/>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1" name="Google Shape;301;p23"/>
          <p:cNvGrpSpPr/>
          <p:nvPr/>
        </p:nvGrpSpPr>
        <p:grpSpPr>
          <a:xfrm>
            <a:off x="5068373" y="735473"/>
            <a:ext cx="2284889" cy="821673"/>
            <a:chOff x="5068373" y="430674"/>
            <a:chExt cx="2284889" cy="821673"/>
          </a:xfrm>
        </p:grpSpPr>
        <p:sp>
          <p:nvSpPr>
            <p:cNvPr id="302" name="Google Shape;302;p23"/>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23"/>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304" name="Google Shape;304;p23"/>
            <p:cNvSpPr/>
            <p:nvPr/>
          </p:nvSpPr>
          <p:spPr>
            <a:xfrm>
              <a:off x="5690493" y="821081"/>
              <a:ext cx="921599" cy="369332"/>
            </a:xfrm>
            <a:prstGeom prst="rect">
              <a:avLst/>
            </a:prstGeom>
            <a:blipFill rotWithShape="1">
              <a:blip r:embed="rId14">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305" name="Google Shape;305;p23"/>
          <p:cNvSpPr/>
          <p:nvPr/>
        </p:nvSpPr>
        <p:spPr>
          <a:xfrm>
            <a:off x="6395194" y="1583439"/>
            <a:ext cx="681533" cy="377539"/>
          </a:xfrm>
          <a:prstGeom prst="rect">
            <a:avLst/>
          </a:prstGeom>
          <a:blipFill rotWithShape="1">
            <a:blip r:embed="rId15">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6" name="Google Shape;30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16503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Google Shape;312;p24"/>
          <p:cNvGrpSpPr/>
          <p:nvPr/>
        </p:nvGrpSpPr>
        <p:grpSpPr>
          <a:xfrm>
            <a:off x="644913" y="2264456"/>
            <a:ext cx="2689035" cy="2944406"/>
            <a:chOff x="7092208" y="978097"/>
            <a:chExt cx="2689035" cy="2944406"/>
          </a:xfrm>
        </p:grpSpPr>
        <p:grpSp>
          <p:nvGrpSpPr>
            <p:cNvPr id="313" name="Google Shape;313;p24"/>
            <p:cNvGrpSpPr/>
            <p:nvPr/>
          </p:nvGrpSpPr>
          <p:grpSpPr>
            <a:xfrm>
              <a:off x="7102974" y="978097"/>
              <a:ext cx="2667502" cy="821673"/>
              <a:chOff x="7102974" y="978097"/>
              <a:chExt cx="2667502" cy="821673"/>
            </a:xfrm>
          </p:grpSpPr>
          <p:sp>
            <p:nvSpPr>
              <p:cNvPr id="314" name="Google Shape;314;p24"/>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24"/>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6" name="Google Shape;316;p24"/>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317" name="Google Shape;317;p24"/>
            <p:cNvGrpSpPr/>
            <p:nvPr/>
          </p:nvGrpSpPr>
          <p:grpSpPr>
            <a:xfrm>
              <a:off x="7092208" y="2042753"/>
              <a:ext cx="2689035" cy="821673"/>
              <a:chOff x="7092208" y="2042753"/>
              <a:chExt cx="2689035" cy="821673"/>
            </a:xfrm>
          </p:grpSpPr>
          <p:sp>
            <p:nvSpPr>
              <p:cNvPr id="318" name="Google Shape;318;p24"/>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24"/>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0" name="Google Shape;320;p24"/>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321" name="Google Shape;321;p24"/>
            <p:cNvGrpSpPr/>
            <p:nvPr/>
          </p:nvGrpSpPr>
          <p:grpSpPr>
            <a:xfrm>
              <a:off x="7092208" y="3100830"/>
              <a:ext cx="2689035" cy="821673"/>
              <a:chOff x="7092208" y="3100830"/>
              <a:chExt cx="2689035" cy="821673"/>
            </a:xfrm>
          </p:grpSpPr>
          <p:sp>
            <p:nvSpPr>
              <p:cNvPr id="322" name="Google Shape;322;p24"/>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24"/>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4" name="Google Shape;324;p24"/>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325" name="Google Shape;325;p24"/>
          <p:cNvGrpSpPr/>
          <p:nvPr/>
        </p:nvGrpSpPr>
        <p:grpSpPr>
          <a:xfrm>
            <a:off x="471955" y="1651484"/>
            <a:ext cx="3035160" cy="3887561"/>
            <a:chOff x="6919250" y="365125"/>
            <a:chExt cx="3035160" cy="3887561"/>
          </a:xfrm>
        </p:grpSpPr>
        <p:sp>
          <p:nvSpPr>
            <p:cNvPr id="326" name="Google Shape;326;p24"/>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24"/>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328" name="Google Shape;328;p24"/>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30" name="Google Shape;330;p24"/>
          <p:cNvGrpSpPr/>
          <p:nvPr/>
        </p:nvGrpSpPr>
        <p:grpSpPr>
          <a:xfrm>
            <a:off x="3975582" y="3203493"/>
            <a:ext cx="8086414" cy="2704884"/>
            <a:chOff x="3975582" y="3203493"/>
            <a:chExt cx="8086414" cy="2704884"/>
          </a:xfrm>
        </p:grpSpPr>
        <p:sp>
          <p:nvSpPr>
            <p:cNvPr id="331" name="Google Shape;331;p24"/>
            <p:cNvSpPr txBox="1"/>
            <p:nvPr/>
          </p:nvSpPr>
          <p:spPr>
            <a:xfrm>
              <a:off x="3975582" y="4412210"/>
              <a:ext cx="186718" cy="276999"/>
            </a:xfrm>
            <a:prstGeom prst="rect">
              <a:avLst/>
            </a:prstGeom>
            <a:blipFill rotWithShape="1">
              <a:blip r:embed="rId6">
                <a:alphaModFix/>
              </a:blip>
              <a:stretch>
                <a:fillRect l="-24998" t="-8694" r="-24998" b="-26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332" name="Google Shape;332;p24"/>
            <p:cNvPicPr preferRelativeResize="0"/>
            <p:nvPr/>
          </p:nvPicPr>
          <p:blipFill rotWithShape="1">
            <a:blip r:embed="rId7">
              <a:alphaModFix/>
            </a:blip>
            <a:srcRect b="72528"/>
            <a:stretch/>
          </p:blipFill>
          <p:spPr>
            <a:xfrm>
              <a:off x="4162300" y="4054665"/>
              <a:ext cx="2473358" cy="1210270"/>
            </a:xfrm>
            <a:prstGeom prst="rect">
              <a:avLst/>
            </a:prstGeom>
            <a:noFill/>
            <a:ln>
              <a:noFill/>
            </a:ln>
          </p:spPr>
        </p:pic>
        <p:pic>
          <p:nvPicPr>
            <p:cNvPr id="333" name="Google Shape;333;p24"/>
            <p:cNvPicPr preferRelativeResize="0"/>
            <p:nvPr/>
          </p:nvPicPr>
          <p:blipFill rotWithShape="1">
            <a:blip r:embed="rId7">
              <a:alphaModFix/>
            </a:blip>
            <a:srcRect t="32021" b="37750"/>
            <a:stretch/>
          </p:blipFill>
          <p:spPr>
            <a:xfrm>
              <a:off x="6768818" y="3903868"/>
              <a:ext cx="2527969" cy="1361067"/>
            </a:xfrm>
            <a:prstGeom prst="rect">
              <a:avLst/>
            </a:prstGeom>
            <a:noFill/>
            <a:ln>
              <a:noFill/>
            </a:ln>
          </p:spPr>
        </p:pic>
        <p:pic>
          <p:nvPicPr>
            <p:cNvPr id="334" name="Google Shape;334;p24"/>
            <p:cNvPicPr preferRelativeResize="0"/>
            <p:nvPr/>
          </p:nvPicPr>
          <p:blipFill rotWithShape="1">
            <a:blip r:embed="rId7">
              <a:alphaModFix/>
            </a:blip>
            <a:srcRect t="67030" b="3989"/>
            <a:stretch/>
          </p:blipFill>
          <p:spPr>
            <a:xfrm>
              <a:off x="9429947" y="3871392"/>
              <a:ext cx="2632049" cy="1358633"/>
            </a:xfrm>
            <a:prstGeom prst="rect">
              <a:avLst/>
            </a:prstGeom>
            <a:noFill/>
            <a:ln>
              <a:noFill/>
            </a:ln>
          </p:spPr>
        </p:pic>
        <p:sp>
          <p:nvSpPr>
            <p:cNvPr id="335" name="Google Shape;335;p24"/>
            <p:cNvSpPr/>
            <p:nvPr/>
          </p:nvSpPr>
          <p:spPr>
            <a:xfrm>
              <a:off x="5163318" y="5116996"/>
              <a:ext cx="367985"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6" name="Google Shape;336;p24"/>
            <p:cNvSpPr/>
            <p:nvPr/>
          </p:nvSpPr>
          <p:spPr>
            <a:xfrm>
              <a:off x="7897193" y="5116996"/>
              <a:ext cx="36798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7" name="Google Shape;337;p24"/>
            <p:cNvSpPr/>
            <p:nvPr/>
          </p:nvSpPr>
          <p:spPr>
            <a:xfrm>
              <a:off x="10631068" y="5116996"/>
              <a:ext cx="371384" cy="36933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8" name="Google Shape;338;p24"/>
            <p:cNvSpPr/>
            <p:nvPr/>
          </p:nvSpPr>
          <p:spPr>
            <a:xfrm>
              <a:off x="10001270" y="3354293"/>
              <a:ext cx="120453" cy="118533"/>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24"/>
            <p:cNvSpPr/>
            <p:nvPr/>
          </p:nvSpPr>
          <p:spPr>
            <a:xfrm>
              <a:off x="10000122" y="3625224"/>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24"/>
            <p:cNvSpPr txBox="1"/>
            <p:nvPr/>
          </p:nvSpPr>
          <p:spPr>
            <a:xfrm>
              <a:off x="10172522" y="3203493"/>
              <a:ext cx="18619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examples</a:t>
              </a:r>
              <a:endParaRPr/>
            </a:p>
          </p:txBody>
        </p:sp>
        <p:sp>
          <p:nvSpPr>
            <p:cNvPr id="341" name="Google Shape;341;p24"/>
            <p:cNvSpPr txBox="1"/>
            <p:nvPr/>
          </p:nvSpPr>
          <p:spPr>
            <a:xfrm>
              <a:off x="10172521" y="3474425"/>
              <a:ext cx="14582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New example</a:t>
              </a:r>
              <a:endParaRPr/>
            </a:p>
          </p:txBody>
        </p:sp>
        <p:sp>
          <p:nvSpPr>
            <p:cNvPr id="342" name="Google Shape;342;p24"/>
            <p:cNvSpPr txBox="1"/>
            <p:nvPr/>
          </p:nvSpPr>
          <p:spPr>
            <a:xfrm>
              <a:off x="4682737" y="5539045"/>
              <a:ext cx="13291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Underfitting</a:t>
              </a:r>
              <a:endParaRPr/>
            </a:p>
          </p:txBody>
        </p:sp>
        <p:sp>
          <p:nvSpPr>
            <p:cNvPr id="343" name="Google Shape;343;p24"/>
            <p:cNvSpPr txBox="1"/>
            <p:nvPr/>
          </p:nvSpPr>
          <p:spPr>
            <a:xfrm>
              <a:off x="7556462" y="5539045"/>
              <a:ext cx="10246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Good fit!</a:t>
              </a:r>
              <a:endParaRPr/>
            </a:p>
          </p:txBody>
        </p:sp>
        <p:sp>
          <p:nvSpPr>
            <p:cNvPr id="344" name="Google Shape;344;p24"/>
            <p:cNvSpPr txBox="1"/>
            <p:nvPr/>
          </p:nvSpPr>
          <p:spPr>
            <a:xfrm>
              <a:off x="10296425" y="5539045"/>
              <a:ext cx="11922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Overfitting</a:t>
              </a:r>
              <a:endParaRPr/>
            </a:p>
          </p:txBody>
        </p:sp>
      </p:grpSp>
      <p:sp>
        <p:nvSpPr>
          <p:cNvPr id="345" name="Google Shape;345;p24"/>
          <p:cNvSpPr txBox="1"/>
          <p:nvPr/>
        </p:nvSpPr>
        <p:spPr>
          <a:xfrm>
            <a:off x="5983426" y="6678826"/>
            <a:ext cx="6245621"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Image source: https://deeplearn.org/arxiv/77795/the-theory-behind-overfitting,-cross-validation,-regularization,-bagging,-and-boosting:-tutorial</a:t>
            </a:r>
            <a:endParaRPr/>
          </a:p>
        </p:txBody>
      </p:sp>
      <p:sp>
        <p:nvSpPr>
          <p:cNvPr id="346" name="Google Shape;346;p24"/>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24"/>
          <p:cNvSpPr txBox="1"/>
          <p:nvPr/>
        </p:nvSpPr>
        <p:spPr>
          <a:xfrm>
            <a:off x="5143320" y="2482522"/>
            <a:ext cx="2116733" cy="276999"/>
          </a:xfrm>
          <a:prstGeom prst="rect">
            <a:avLst/>
          </a:prstGeom>
          <a:blipFill rotWithShape="1">
            <a:blip r:embed="rId11">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8" name="Google Shape;348;p24"/>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349" name="Google Shape;349;p24"/>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0" name="Google Shape;350;p24"/>
          <p:cNvGrpSpPr/>
          <p:nvPr/>
        </p:nvGrpSpPr>
        <p:grpSpPr>
          <a:xfrm>
            <a:off x="5068373" y="735473"/>
            <a:ext cx="2284889" cy="821673"/>
            <a:chOff x="5068373" y="430674"/>
            <a:chExt cx="2284889" cy="821673"/>
          </a:xfrm>
        </p:grpSpPr>
        <p:sp>
          <p:nvSpPr>
            <p:cNvPr id="351" name="Google Shape;351;p24"/>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24"/>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353" name="Google Shape;353;p24"/>
            <p:cNvSpPr/>
            <p:nvPr/>
          </p:nvSpPr>
          <p:spPr>
            <a:xfrm>
              <a:off x="5690493" y="821081"/>
              <a:ext cx="921599" cy="369332"/>
            </a:xfrm>
            <a:prstGeom prst="rect">
              <a:avLst/>
            </a:prstGeom>
            <a:blipFill rotWithShape="1">
              <a:blip r:embed="rId12">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354" name="Google Shape;354;p24"/>
          <p:cNvSpPr/>
          <p:nvPr/>
        </p:nvSpPr>
        <p:spPr>
          <a:xfrm>
            <a:off x="6395194" y="1583439"/>
            <a:ext cx="681533" cy="377539"/>
          </a:xfrm>
          <a:prstGeom prst="rect">
            <a:avLst/>
          </a:prstGeom>
          <a:blipFill rotWithShape="1">
            <a:blip r:embed="rId13">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5" name="Google Shape;3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 name="TextBox 1">
            <a:extLst>
              <a:ext uri="{FF2B5EF4-FFF2-40B4-BE49-F238E27FC236}">
                <a16:creationId xmlns:a16="http://schemas.microsoft.com/office/drawing/2014/main" id="{BD8E57DF-83AD-C848-BD3D-3D6E44D9B370}"/>
              </a:ext>
            </a:extLst>
          </p:cNvPr>
          <p:cNvSpPr txBox="1"/>
          <p:nvPr/>
        </p:nvSpPr>
        <p:spPr>
          <a:xfrm>
            <a:off x="7556462" y="2047935"/>
            <a:ext cx="3189509" cy="923330"/>
          </a:xfrm>
          <a:prstGeom prst="rect">
            <a:avLst/>
          </a:prstGeom>
          <a:noFill/>
        </p:spPr>
        <p:txBody>
          <a:bodyPr wrap="square" rtlCol="0">
            <a:spAutoFit/>
          </a:bodyPr>
          <a:lstStyle/>
          <a:p>
            <a:r>
              <a:rPr lang="en-US" dirty="0"/>
              <a:t>After training, if we freeze the parameters, how good is the model?</a:t>
            </a:r>
          </a:p>
        </p:txBody>
      </p:sp>
    </p:spTree>
    <p:extLst>
      <p:ext uri="{BB962C8B-B14F-4D97-AF65-F5344CB8AC3E}">
        <p14:creationId xmlns:p14="http://schemas.microsoft.com/office/powerpoint/2010/main" val="248885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1679-A739-B347-9705-33079A78CF59}"/>
              </a:ext>
            </a:extLst>
          </p:cNvPr>
          <p:cNvSpPr>
            <a:spLocks noGrp="1"/>
          </p:cNvSpPr>
          <p:nvPr>
            <p:ph type="title"/>
          </p:nvPr>
        </p:nvSpPr>
        <p:spPr>
          <a:xfrm>
            <a:off x="838200" y="365125"/>
            <a:ext cx="5036127" cy="964911"/>
          </a:xfrm>
          <a:ln w="41275">
            <a:solidFill>
              <a:srgbClr val="C00000"/>
            </a:solidFill>
          </a:ln>
        </p:spPr>
        <p:txBody>
          <a:bodyPr/>
          <a:lstStyle/>
          <a:p>
            <a:r>
              <a:rPr lang="en-US" b="1" dirty="0"/>
              <a:t>Learning Objectives</a:t>
            </a:r>
          </a:p>
        </p:txBody>
      </p:sp>
      <p:sp>
        <p:nvSpPr>
          <p:cNvPr id="3" name="Content Placeholder 2">
            <a:extLst>
              <a:ext uri="{FF2B5EF4-FFF2-40B4-BE49-F238E27FC236}">
                <a16:creationId xmlns:a16="http://schemas.microsoft.com/office/drawing/2014/main" id="{29062207-AA84-534D-BAAB-F756FD7E9B03}"/>
              </a:ext>
            </a:extLst>
          </p:cNvPr>
          <p:cNvSpPr>
            <a:spLocks noGrp="1"/>
          </p:cNvSpPr>
          <p:nvPr>
            <p:ph idx="1"/>
          </p:nvPr>
        </p:nvSpPr>
        <p:spPr>
          <a:solidFill>
            <a:srgbClr val="FFA1C5">
              <a:alpha val="49000"/>
            </a:srgbClr>
          </a:solidFill>
          <a:ln>
            <a:solidFill>
              <a:schemeClr val="accent1"/>
            </a:solidFill>
          </a:ln>
        </p:spPr>
        <p:txBody>
          <a:bodyPr>
            <a:normAutofit lnSpcReduction="10000"/>
          </a:bodyPr>
          <a:lstStyle/>
          <a:p>
            <a:r>
              <a:rPr lang="en-US" dirty="0"/>
              <a:t>What is Machine Learning?</a:t>
            </a:r>
          </a:p>
          <a:p>
            <a:r>
              <a:rPr lang="en-US" dirty="0"/>
              <a:t>Main branches of Machine Learning</a:t>
            </a:r>
          </a:p>
          <a:p>
            <a:r>
              <a:rPr lang="en-US" dirty="0"/>
              <a:t>Machine Learning Workflow</a:t>
            </a:r>
          </a:p>
          <a:p>
            <a:pPr lvl="1"/>
            <a:r>
              <a:rPr lang="en-US" dirty="0"/>
              <a:t>Data Collection</a:t>
            </a:r>
          </a:p>
          <a:p>
            <a:pPr lvl="1"/>
            <a:r>
              <a:rPr lang="en-US" dirty="0"/>
              <a:t>Feature Engineering</a:t>
            </a:r>
          </a:p>
          <a:p>
            <a:pPr lvl="1"/>
            <a:r>
              <a:rPr lang="en-US" dirty="0"/>
              <a:t>Training</a:t>
            </a:r>
          </a:p>
          <a:p>
            <a:pPr lvl="1"/>
            <a:r>
              <a:rPr lang="en-US" dirty="0"/>
              <a:t>Validation </a:t>
            </a:r>
          </a:p>
          <a:p>
            <a:pPr lvl="1"/>
            <a:r>
              <a:rPr lang="en-US" dirty="0"/>
              <a:t>Testing</a:t>
            </a:r>
          </a:p>
          <a:p>
            <a:pPr lvl="1"/>
            <a:r>
              <a:rPr lang="en-US" dirty="0"/>
              <a:t>Evaluation, hyperparameter tuning</a:t>
            </a:r>
          </a:p>
          <a:p>
            <a:r>
              <a:rPr lang="en-US" dirty="0" err="1"/>
              <a:t>Scikit</a:t>
            </a:r>
            <a:r>
              <a:rPr lang="en-US" dirty="0"/>
              <a:t>-Learn Examples (independent learning)</a:t>
            </a:r>
          </a:p>
        </p:txBody>
      </p:sp>
    </p:spTree>
    <p:extLst>
      <p:ext uri="{BB962C8B-B14F-4D97-AF65-F5344CB8AC3E}">
        <p14:creationId xmlns:p14="http://schemas.microsoft.com/office/powerpoint/2010/main" val="2779137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25"/>
          <p:cNvGrpSpPr/>
          <p:nvPr/>
        </p:nvGrpSpPr>
        <p:grpSpPr>
          <a:xfrm>
            <a:off x="644913" y="2264456"/>
            <a:ext cx="2689035" cy="2944406"/>
            <a:chOff x="7092208" y="978097"/>
            <a:chExt cx="2689035" cy="2944406"/>
          </a:xfrm>
        </p:grpSpPr>
        <p:grpSp>
          <p:nvGrpSpPr>
            <p:cNvPr id="362" name="Google Shape;362;p25"/>
            <p:cNvGrpSpPr/>
            <p:nvPr/>
          </p:nvGrpSpPr>
          <p:grpSpPr>
            <a:xfrm>
              <a:off x="7102974" y="978097"/>
              <a:ext cx="2667502" cy="821673"/>
              <a:chOff x="7102974" y="978097"/>
              <a:chExt cx="2667502" cy="821673"/>
            </a:xfrm>
          </p:grpSpPr>
          <p:sp>
            <p:nvSpPr>
              <p:cNvPr id="363" name="Google Shape;363;p25"/>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5"/>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5" name="Google Shape;365;p25"/>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366" name="Google Shape;366;p25"/>
            <p:cNvGrpSpPr/>
            <p:nvPr/>
          </p:nvGrpSpPr>
          <p:grpSpPr>
            <a:xfrm>
              <a:off x="7092208" y="2042753"/>
              <a:ext cx="2689035" cy="821673"/>
              <a:chOff x="7092208" y="2042753"/>
              <a:chExt cx="2689035" cy="821673"/>
            </a:xfrm>
          </p:grpSpPr>
          <p:sp>
            <p:nvSpPr>
              <p:cNvPr id="367" name="Google Shape;367;p25"/>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25"/>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9" name="Google Shape;369;p25"/>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370" name="Google Shape;370;p25"/>
            <p:cNvGrpSpPr/>
            <p:nvPr/>
          </p:nvGrpSpPr>
          <p:grpSpPr>
            <a:xfrm>
              <a:off x="7092208" y="3100830"/>
              <a:ext cx="2689035" cy="821673"/>
              <a:chOff x="7092208" y="3100830"/>
              <a:chExt cx="2689035" cy="821673"/>
            </a:xfrm>
          </p:grpSpPr>
          <p:sp>
            <p:nvSpPr>
              <p:cNvPr id="371" name="Google Shape;371;p25"/>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5"/>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3" name="Google Shape;373;p25"/>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374" name="Google Shape;374;p25"/>
          <p:cNvGrpSpPr/>
          <p:nvPr/>
        </p:nvGrpSpPr>
        <p:grpSpPr>
          <a:xfrm>
            <a:off x="471955" y="1651484"/>
            <a:ext cx="3035160" cy="3887561"/>
            <a:chOff x="6919250" y="365125"/>
            <a:chExt cx="3035160" cy="3887561"/>
          </a:xfrm>
        </p:grpSpPr>
        <p:sp>
          <p:nvSpPr>
            <p:cNvPr id="375" name="Google Shape;375;p25"/>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25"/>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377" name="Google Shape;377;p25"/>
          <p:cNvSpPr/>
          <p:nvPr/>
        </p:nvSpPr>
        <p:spPr>
          <a:xfrm>
            <a:off x="3333948"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25"/>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9" name="Google Shape;379;p25"/>
          <p:cNvGrpSpPr/>
          <p:nvPr/>
        </p:nvGrpSpPr>
        <p:grpSpPr>
          <a:xfrm>
            <a:off x="5068373" y="3155154"/>
            <a:ext cx="2284889" cy="889030"/>
            <a:chOff x="5068373" y="3155154"/>
            <a:chExt cx="2284889" cy="889030"/>
          </a:xfrm>
        </p:grpSpPr>
        <p:sp>
          <p:nvSpPr>
            <p:cNvPr id="380" name="Google Shape;380;p25"/>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25"/>
            <p:cNvSpPr txBox="1"/>
            <p:nvPr/>
          </p:nvSpPr>
          <p:spPr>
            <a:xfrm>
              <a:off x="5331742" y="3595264"/>
              <a:ext cx="1766637" cy="276999"/>
            </a:xfrm>
            <a:prstGeom prst="rect">
              <a:avLst/>
            </a:prstGeom>
            <a:blipFill rotWithShape="1">
              <a:blip r:embed="rId6">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2" name="Google Shape;382;p25"/>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grpSp>
      <p:sp>
        <p:nvSpPr>
          <p:cNvPr id="383" name="Google Shape;383;p25"/>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5"/>
          <p:cNvSpPr txBox="1"/>
          <p:nvPr/>
        </p:nvSpPr>
        <p:spPr>
          <a:xfrm>
            <a:off x="5143320" y="2482522"/>
            <a:ext cx="2116733" cy="276999"/>
          </a:xfrm>
          <a:prstGeom prst="rect">
            <a:avLst/>
          </a:prstGeom>
          <a:blipFill rotWithShape="1">
            <a:blip r:embed="rId7">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5" name="Google Shape;385;p25"/>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grpSp>
        <p:nvGrpSpPr>
          <p:cNvPr id="386" name="Google Shape;386;p25"/>
          <p:cNvGrpSpPr/>
          <p:nvPr/>
        </p:nvGrpSpPr>
        <p:grpSpPr>
          <a:xfrm>
            <a:off x="6086977" y="2821002"/>
            <a:ext cx="682357" cy="369332"/>
            <a:chOff x="6086977" y="2821002"/>
            <a:chExt cx="682357" cy="369332"/>
          </a:xfrm>
        </p:grpSpPr>
        <p:sp>
          <p:nvSpPr>
            <p:cNvPr id="387" name="Google Shape;387;p25"/>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25"/>
            <p:cNvSpPr/>
            <p:nvPr/>
          </p:nvSpPr>
          <p:spPr>
            <a:xfrm>
              <a:off x="6395194" y="2821002"/>
              <a:ext cx="374140"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389" name="Google Shape;389;p25"/>
          <p:cNvGrpSpPr/>
          <p:nvPr/>
        </p:nvGrpSpPr>
        <p:grpSpPr>
          <a:xfrm>
            <a:off x="5068373" y="735473"/>
            <a:ext cx="2284889" cy="821673"/>
            <a:chOff x="5068373" y="430674"/>
            <a:chExt cx="2284889" cy="821673"/>
          </a:xfrm>
        </p:grpSpPr>
        <p:sp>
          <p:nvSpPr>
            <p:cNvPr id="390" name="Google Shape;390;p25"/>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5"/>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392" name="Google Shape;392;p25"/>
            <p:cNvSpPr/>
            <p:nvPr/>
          </p:nvSpPr>
          <p:spPr>
            <a:xfrm>
              <a:off x="5690493" y="821081"/>
              <a:ext cx="921599" cy="369332"/>
            </a:xfrm>
            <a:prstGeom prst="rect">
              <a:avLst/>
            </a:prstGeom>
            <a:blipFill rotWithShape="1">
              <a:blip r:embed="rId9">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393" name="Google Shape;393;p25"/>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5"/>
          <p:cNvSpPr/>
          <p:nvPr/>
        </p:nvSpPr>
        <p:spPr>
          <a:xfrm>
            <a:off x="6395194" y="1583439"/>
            <a:ext cx="681533" cy="377539"/>
          </a:xfrm>
          <a:prstGeom prst="rect">
            <a:avLst/>
          </a:prstGeom>
          <a:blipFill rotWithShape="1">
            <a:blip r:embed="rId10">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395" name="Google Shape;395;p25"/>
          <p:cNvGrpSpPr/>
          <p:nvPr/>
        </p:nvGrpSpPr>
        <p:grpSpPr>
          <a:xfrm>
            <a:off x="7389669" y="259249"/>
            <a:ext cx="4734489" cy="4877366"/>
            <a:chOff x="7389669" y="259249"/>
            <a:chExt cx="4734489" cy="4877366"/>
          </a:xfrm>
        </p:grpSpPr>
        <p:grpSp>
          <p:nvGrpSpPr>
            <p:cNvPr id="396" name="Google Shape;396;p25"/>
            <p:cNvGrpSpPr/>
            <p:nvPr/>
          </p:nvGrpSpPr>
          <p:grpSpPr>
            <a:xfrm>
              <a:off x="10458485" y="259249"/>
              <a:ext cx="1614791" cy="692331"/>
              <a:chOff x="10458485" y="259249"/>
              <a:chExt cx="1614791" cy="692331"/>
            </a:xfrm>
          </p:grpSpPr>
          <p:sp>
            <p:nvSpPr>
              <p:cNvPr id="397" name="Google Shape;397;p25"/>
              <p:cNvSpPr txBox="1"/>
              <p:nvPr/>
            </p:nvSpPr>
            <p:spPr>
              <a:xfrm>
                <a:off x="10563054" y="582248"/>
                <a:ext cx="15102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set </a:t>
                </a:r>
                <a:endParaRPr/>
              </a:p>
            </p:txBody>
          </p:sp>
          <p:sp>
            <p:nvSpPr>
              <p:cNvPr id="398" name="Google Shape;398;p25"/>
              <p:cNvSpPr txBox="1"/>
              <p:nvPr/>
            </p:nvSpPr>
            <p:spPr>
              <a:xfrm>
                <a:off x="10563054" y="259249"/>
                <a:ext cx="1260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set</a:t>
                </a:r>
                <a:endParaRPr/>
              </a:p>
            </p:txBody>
          </p:sp>
          <p:sp>
            <p:nvSpPr>
              <p:cNvPr id="399" name="Google Shape;399;p25"/>
              <p:cNvSpPr/>
              <p:nvPr/>
            </p:nvSpPr>
            <p:spPr>
              <a:xfrm>
                <a:off x="10458485" y="384649"/>
                <a:ext cx="120453" cy="118533"/>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25"/>
              <p:cNvSpPr/>
              <p:nvPr/>
            </p:nvSpPr>
            <p:spPr>
              <a:xfrm>
                <a:off x="10458486" y="707648"/>
                <a:ext cx="120453" cy="118533"/>
              </a:xfrm>
              <a:prstGeom prst="ellipse">
                <a:avLst/>
              </a:prstGeom>
              <a:solidFill>
                <a:srgbClr val="FD98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1" name="Google Shape;401;p25"/>
            <p:cNvGrpSpPr/>
            <p:nvPr/>
          </p:nvGrpSpPr>
          <p:grpSpPr>
            <a:xfrm>
              <a:off x="7389669" y="1380407"/>
              <a:ext cx="4734489" cy="3756208"/>
              <a:chOff x="7389669" y="1380407"/>
              <a:chExt cx="4734489" cy="3756208"/>
            </a:xfrm>
          </p:grpSpPr>
          <p:grpSp>
            <p:nvGrpSpPr>
              <p:cNvPr id="402" name="Google Shape;402;p25"/>
              <p:cNvGrpSpPr/>
              <p:nvPr/>
            </p:nvGrpSpPr>
            <p:grpSpPr>
              <a:xfrm>
                <a:off x="7389669" y="1380407"/>
                <a:ext cx="4734489" cy="3616381"/>
                <a:chOff x="7389669" y="1380407"/>
                <a:chExt cx="4734489" cy="3616381"/>
              </a:xfrm>
            </p:grpSpPr>
            <p:pic>
              <p:nvPicPr>
                <p:cNvPr id="403" name="Google Shape;403;p25"/>
                <p:cNvPicPr preferRelativeResize="0"/>
                <p:nvPr/>
              </p:nvPicPr>
              <p:blipFill rotWithShape="1">
                <a:blip r:embed="rId11">
                  <a:alphaModFix/>
                </a:blip>
                <a:srcRect/>
                <a:stretch/>
              </p:blipFill>
              <p:spPr>
                <a:xfrm>
                  <a:off x="7389669" y="1380407"/>
                  <a:ext cx="4734489" cy="3616381"/>
                </a:xfrm>
                <a:prstGeom prst="rect">
                  <a:avLst/>
                </a:prstGeom>
                <a:noFill/>
                <a:ln>
                  <a:noFill/>
                </a:ln>
              </p:spPr>
            </p:pic>
            <p:sp>
              <p:nvSpPr>
                <p:cNvPr id="404" name="Google Shape;404;p25"/>
                <p:cNvSpPr txBox="1"/>
                <p:nvPr/>
              </p:nvSpPr>
              <p:spPr>
                <a:xfrm>
                  <a:off x="7605831" y="1420426"/>
                  <a:ext cx="628698"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Loss</a:t>
                  </a:r>
                  <a:endParaRPr/>
                </a:p>
              </p:txBody>
            </p:sp>
            <p:sp>
              <p:nvSpPr>
                <p:cNvPr id="405" name="Google Shape;405;p25"/>
                <p:cNvSpPr/>
                <p:nvPr/>
              </p:nvSpPr>
              <p:spPr>
                <a:xfrm>
                  <a:off x="9462278" y="4505033"/>
                  <a:ext cx="1007086" cy="254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5"/>
                <p:cNvSpPr/>
                <p:nvPr/>
              </p:nvSpPr>
              <p:spPr>
                <a:xfrm>
                  <a:off x="9821333" y="3971865"/>
                  <a:ext cx="1412133" cy="2961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5"/>
                <p:cNvSpPr/>
                <p:nvPr/>
              </p:nvSpPr>
              <p:spPr>
                <a:xfrm>
                  <a:off x="9844992" y="2982903"/>
                  <a:ext cx="1412133"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408" name="Google Shape;408;p25"/>
              <p:cNvCxnSpPr/>
              <p:nvPr/>
            </p:nvCxnSpPr>
            <p:spPr>
              <a:xfrm>
                <a:off x="8509700" y="1518464"/>
                <a:ext cx="0" cy="2969874"/>
              </a:xfrm>
              <a:prstGeom prst="straightConnector1">
                <a:avLst/>
              </a:prstGeom>
              <a:noFill/>
              <a:ln w="9525" cap="flat" cmpd="sng">
                <a:solidFill>
                  <a:schemeClr val="dk1"/>
                </a:solidFill>
                <a:prstDash val="dot"/>
                <a:miter lim="800000"/>
                <a:headEnd type="none" w="sm" len="sm"/>
                <a:tailEnd type="none" w="sm" len="sm"/>
              </a:ln>
            </p:spPr>
          </p:cxnSp>
          <p:sp>
            <p:nvSpPr>
              <p:cNvPr id="409" name="Google Shape;409;p25"/>
              <p:cNvSpPr/>
              <p:nvPr/>
            </p:nvSpPr>
            <p:spPr>
              <a:xfrm>
                <a:off x="8333524" y="4502507"/>
                <a:ext cx="37414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0" name="Google Shape;410;p25"/>
              <p:cNvSpPr/>
              <p:nvPr/>
            </p:nvSpPr>
            <p:spPr>
              <a:xfrm>
                <a:off x="8572565" y="1827072"/>
                <a:ext cx="3486402" cy="25578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25"/>
              <p:cNvSpPr txBox="1"/>
              <p:nvPr/>
            </p:nvSpPr>
            <p:spPr>
              <a:xfrm>
                <a:off x="9457915" y="4767283"/>
                <a:ext cx="155863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epoch</a:t>
                </a:r>
                <a:endParaRPr/>
              </a:p>
            </p:txBody>
          </p:sp>
          <p:sp>
            <p:nvSpPr>
              <p:cNvPr id="412" name="Google Shape;412;p25"/>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13" name="Google Shape;41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387908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5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6"/>
                                        </p:tgtEl>
                                        <p:attrNameLst>
                                          <p:attrName>style.visibility</p:attrName>
                                        </p:attrNameLst>
                                      </p:cBhvr>
                                      <p:to>
                                        <p:strVal val="visible"/>
                                      </p:to>
                                    </p:set>
                                    <p:animEffect transition="in" filter="fade">
                                      <p:cBhvr>
                                        <p:cTn id="10" dur="500"/>
                                        <p:tgtEl>
                                          <p:spTgt spid="386"/>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7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6"/>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20" name="Google Shape;420;p26"/>
          <p:cNvGrpSpPr/>
          <p:nvPr/>
        </p:nvGrpSpPr>
        <p:grpSpPr>
          <a:xfrm>
            <a:off x="644913" y="2264456"/>
            <a:ext cx="2689035" cy="2944406"/>
            <a:chOff x="7092208" y="978097"/>
            <a:chExt cx="2689035" cy="2944406"/>
          </a:xfrm>
        </p:grpSpPr>
        <p:grpSp>
          <p:nvGrpSpPr>
            <p:cNvPr id="421" name="Google Shape;421;p26"/>
            <p:cNvGrpSpPr/>
            <p:nvPr/>
          </p:nvGrpSpPr>
          <p:grpSpPr>
            <a:xfrm>
              <a:off x="7102974" y="978097"/>
              <a:ext cx="2667502" cy="821673"/>
              <a:chOff x="7102974" y="978097"/>
              <a:chExt cx="2667502" cy="821673"/>
            </a:xfrm>
          </p:grpSpPr>
          <p:sp>
            <p:nvSpPr>
              <p:cNvPr id="422" name="Google Shape;422;p26"/>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26"/>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4" name="Google Shape;424;p26"/>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425" name="Google Shape;425;p26"/>
            <p:cNvGrpSpPr/>
            <p:nvPr/>
          </p:nvGrpSpPr>
          <p:grpSpPr>
            <a:xfrm>
              <a:off x="7092208" y="2042753"/>
              <a:ext cx="2689035" cy="821673"/>
              <a:chOff x="7092208" y="2042753"/>
              <a:chExt cx="2689035" cy="821673"/>
            </a:xfrm>
          </p:grpSpPr>
          <p:sp>
            <p:nvSpPr>
              <p:cNvPr id="426" name="Google Shape;426;p26"/>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26"/>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8" name="Google Shape;428;p26"/>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429" name="Google Shape;429;p26"/>
            <p:cNvGrpSpPr/>
            <p:nvPr/>
          </p:nvGrpSpPr>
          <p:grpSpPr>
            <a:xfrm>
              <a:off x="7092208" y="3100830"/>
              <a:ext cx="2689035" cy="821673"/>
              <a:chOff x="7092208" y="3100830"/>
              <a:chExt cx="2689035" cy="821673"/>
            </a:xfrm>
          </p:grpSpPr>
          <p:sp>
            <p:nvSpPr>
              <p:cNvPr id="430" name="Google Shape;430;p26"/>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26"/>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32" name="Google Shape;432;p26"/>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433" name="Google Shape;433;p26"/>
          <p:cNvGrpSpPr/>
          <p:nvPr/>
        </p:nvGrpSpPr>
        <p:grpSpPr>
          <a:xfrm>
            <a:off x="471955" y="1651484"/>
            <a:ext cx="3035160" cy="3887561"/>
            <a:chOff x="6919250" y="365125"/>
            <a:chExt cx="3035160" cy="3887561"/>
          </a:xfrm>
        </p:grpSpPr>
        <p:sp>
          <p:nvSpPr>
            <p:cNvPr id="434" name="Google Shape;434;p26"/>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26"/>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436" name="Google Shape;436;p26"/>
          <p:cNvSpPr/>
          <p:nvPr/>
        </p:nvSpPr>
        <p:spPr>
          <a:xfrm>
            <a:off x="3350881"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7" name="Google Shape;437;p26"/>
          <p:cNvSpPr txBox="1"/>
          <p:nvPr/>
        </p:nvSpPr>
        <p:spPr>
          <a:xfrm>
            <a:off x="5331742" y="3595264"/>
            <a:ext cx="1766637" cy="276999"/>
          </a:xfrm>
          <a:prstGeom prst="rect">
            <a:avLst/>
          </a:prstGeom>
          <a:blipFill rotWithShape="1">
            <a:blip r:embed="rId6">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38" name="Google Shape;438;p26"/>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9" name="Google Shape;439;p26"/>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sp>
        <p:nvSpPr>
          <p:cNvPr id="440" name="Google Shape;440;p26"/>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6"/>
          <p:cNvSpPr txBox="1"/>
          <p:nvPr/>
        </p:nvSpPr>
        <p:spPr>
          <a:xfrm>
            <a:off x="5143320" y="2482522"/>
            <a:ext cx="2116733" cy="276999"/>
          </a:xfrm>
          <a:prstGeom prst="rect">
            <a:avLst/>
          </a:prstGeom>
          <a:blipFill rotWithShape="1">
            <a:blip r:embed="rId7">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2" name="Google Shape;442;p26"/>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443" name="Google Shape;443;p26"/>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26"/>
          <p:cNvSpPr/>
          <p:nvPr/>
        </p:nvSpPr>
        <p:spPr>
          <a:xfrm>
            <a:off x="6395194" y="2821002"/>
            <a:ext cx="374140"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445" name="Google Shape;445;p26"/>
          <p:cNvGrpSpPr/>
          <p:nvPr/>
        </p:nvGrpSpPr>
        <p:grpSpPr>
          <a:xfrm>
            <a:off x="5068373" y="735473"/>
            <a:ext cx="2284889" cy="821673"/>
            <a:chOff x="5068373" y="430674"/>
            <a:chExt cx="2284889" cy="821673"/>
          </a:xfrm>
        </p:grpSpPr>
        <p:sp>
          <p:nvSpPr>
            <p:cNvPr id="446" name="Google Shape;446;p26"/>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26"/>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448" name="Google Shape;448;p26"/>
            <p:cNvSpPr/>
            <p:nvPr/>
          </p:nvSpPr>
          <p:spPr>
            <a:xfrm>
              <a:off x="5690493" y="821081"/>
              <a:ext cx="921599" cy="369332"/>
            </a:xfrm>
            <a:prstGeom prst="rect">
              <a:avLst/>
            </a:prstGeom>
            <a:blipFill rotWithShape="1">
              <a:blip r:embed="rId9">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pic>
        <p:nvPicPr>
          <p:cNvPr id="449" name="Google Shape;449;p26"/>
          <p:cNvPicPr preferRelativeResize="0"/>
          <p:nvPr/>
        </p:nvPicPr>
        <p:blipFill rotWithShape="1">
          <a:blip r:embed="rId10">
            <a:alphaModFix/>
          </a:blip>
          <a:srcRect/>
          <a:stretch/>
        </p:blipFill>
        <p:spPr>
          <a:xfrm>
            <a:off x="7389669" y="1380407"/>
            <a:ext cx="4734489" cy="3616381"/>
          </a:xfrm>
          <a:prstGeom prst="rect">
            <a:avLst/>
          </a:prstGeom>
          <a:noFill/>
          <a:ln>
            <a:noFill/>
          </a:ln>
        </p:spPr>
      </p:pic>
      <p:sp>
        <p:nvSpPr>
          <p:cNvPr id="450" name="Google Shape;450;p26"/>
          <p:cNvSpPr txBox="1"/>
          <p:nvPr/>
        </p:nvSpPr>
        <p:spPr>
          <a:xfrm>
            <a:off x="7605831" y="1420426"/>
            <a:ext cx="6288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Loss</a:t>
            </a:r>
            <a:endParaRPr/>
          </a:p>
        </p:txBody>
      </p:sp>
      <p:sp>
        <p:nvSpPr>
          <p:cNvPr id="451" name="Google Shape;451;p26"/>
          <p:cNvSpPr/>
          <p:nvPr/>
        </p:nvSpPr>
        <p:spPr>
          <a:xfrm>
            <a:off x="9462278" y="4505033"/>
            <a:ext cx="1007100" cy="25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p26"/>
          <p:cNvSpPr/>
          <p:nvPr/>
        </p:nvSpPr>
        <p:spPr>
          <a:xfrm>
            <a:off x="9821333" y="3971865"/>
            <a:ext cx="1412100" cy="29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 name="Google Shape;453;p26"/>
          <p:cNvSpPr/>
          <p:nvPr/>
        </p:nvSpPr>
        <p:spPr>
          <a:xfrm>
            <a:off x="9844992" y="2982903"/>
            <a:ext cx="1412100" cy="339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4" name="Google Shape;454;p26"/>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 name="Google Shape;455;p26"/>
          <p:cNvSpPr txBox="1"/>
          <p:nvPr/>
        </p:nvSpPr>
        <p:spPr>
          <a:xfrm>
            <a:off x="10563054" y="582248"/>
            <a:ext cx="15102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set </a:t>
            </a:r>
            <a:endParaRPr/>
          </a:p>
        </p:txBody>
      </p:sp>
      <p:sp>
        <p:nvSpPr>
          <p:cNvPr id="456" name="Google Shape;456;p26"/>
          <p:cNvSpPr txBox="1"/>
          <p:nvPr/>
        </p:nvSpPr>
        <p:spPr>
          <a:xfrm>
            <a:off x="10563054" y="259249"/>
            <a:ext cx="1260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set</a:t>
            </a:r>
            <a:endParaRPr/>
          </a:p>
        </p:txBody>
      </p:sp>
      <p:sp>
        <p:nvSpPr>
          <p:cNvPr id="457" name="Google Shape;457;p26"/>
          <p:cNvSpPr/>
          <p:nvPr/>
        </p:nvSpPr>
        <p:spPr>
          <a:xfrm>
            <a:off x="10458485" y="384649"/>
            <a:ext cx="120453" cy="118533"/>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26"/>
          <p:cNvSpPr/>
          <p:nvPr/>
        </p:nvSpPr>
        <p:spPr>
          <a:xfrm>
            <a:off x="10458486" y="707648"/>
            <a:ext cx="120453" cy="118533"/>
          </a:xfrm>
          <a:prstGeom prst="ellipse">
            <a:avLst/>
          </a:prstGeom>
          <a:solidFill>
            <a:srgbClr val="FD98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26"/>
          <p:cNvSpPr/>
          <p:nvPr/>
        </p:nvSpPr>
        <p:spPr>
          <a:xfrm>
            <a:off x="7475556" y="2273688"/>
            <a:ext cx="676777" cy="1525766"/>
          </a:xfrm>
          <a:prstGeom prst="curvedLeftArrow">
            <a:avLst>
              <a:gd name="adj1" fmla="val 25000"/>
              <a:gd name="adj2" fmla="val 45602"/>
              <a:gd name="adj3" fmla="val 25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6"/>
          <p:cNvSpPr/>
          <p:nvPr/>
        </p:nvSpPr>
        <p:spPr>
          <a:xfrm>
            <a:off x="4999157" y="1935883"/>
            <a:ext cx="2445072" cy="2235548"/>
          </a:xfrm>
          <a:prstGeom prst="roundRect">
            <a:avLst>
              <a:gd name="adj" fmla="val 682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26"/>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26"/>
          <p:cNvSpPr/>
          <p:nvPr/>
        </p:nvSpPr>
        <p:spPr>
          <a:xfrm>
            <a:off x="6395194" y="1583439"/>
            <a:ext cx="681533" cy="377539"/>
          </a:xfrm>
          <a:prstGeom prst="rect">
            <a:avLst/>
          </a:prstGeom>
          <a:blipFill rotWithShape="1">
            <a:blip r:embed="rId11">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63" name="Google Shape;463;p26"/>
          <p:cNvCxnSpPr/>
          <p:nvPr/>
        </p:nvCxnSpPr>
        <p:spPr>
          <a:xfrm>
            <a:off x="8509700" y="1518464"/>
            <a:ext cx="0" cy="2969874"/>
          </a:xfrm>
          <a:prstGeom prst="straightConnector1">
            <a:avLst/>
          </a:prstGeom>
          <a:noFill/>
          <a:ln w="9525" cap="flat" cmpd="sng">
            <a:solidFill>
              <a:schemeClr val="dk1"/>
            </a:solidFill>
            <a:prstDash val="dot"/>
            <a:miter lim="800000"/>
            <a:headEnd type="none" w="sm" len="sm"/>
            <a:tailEnd type="none" w="sm" len="sm"/>
          </a:ln>
        </p:spPr>
      </p:cxnSp>
      <p:sp>
        <p:nvSpPr>
          <p:cNvPr id="464" name="Google Shape;464;p26"/>
          <p:cNvSpPr/>
          <p:nvPr/>
        </p:nvSpPr>
        <p:spPr>
          <a:xfrm>
            <a:off x="8333524" y="4502507"/>
            <a:ext cx="37414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65" name="Google Shape;465;p26"/>
          <p:cNvSpPr/>
          <p:nvPr/>
        </p:nvSpPr>
        <p:spPr>
          <a:xfrm>
            <a:off x="8572565" y="1827072"/>
            <a:ext cx="3486300" cy="255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6"/>
          <p:cNvSpPr txBox="1"/>
          <p:nvPr/>
        </p:nvSpPr>
        <p:spPr>
          <a:xfrm>
            <a:off x="9457915" y="4767283"/>
            <a:ext cx="155863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epoch</a:t>
            </a:r>
            <a:endParaRPr/>
          </a:p>
        </p:txBody>
      </p:sp>
      <p:sp>
        <p:nvSpPr>
          <p:cNvPr id="468" name="Google Shape;46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30575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59"/>
                                        </p:tgtEl>
                                        <p:attrNameLst>
                                          <p:attrName>style.visibility</p:attrName>
                                        </p:attrNameLst>
                                      </p:cBhvr>
                                      <p:to>
                                        <p:strVal val="visible"/>
                                      </p:to>
                                    </p:set>
                                    <p:animEffect transition="in" filter="fade">
                                      <p:cBhvr>
                                        <p:cTn id="9" dur="500"/>
                                        <p:tgtEl>
                                          <p:spTgt spid="459"/>
                                        </p:tgtEl>
                                      </p:cBhvr>
                                    </p:animEffect>
                                  </p:childTnLst>
                                </p:cTn>
                              </p:par>
                              <p:par>
                                <p:cTn id="10" presetID="10" presetClass="exit" presetSubtype="0" fill="hold" nodeType="withEffect">
                                  <p:stCondLst>
                                    <p:cond delay="0"/>
                                  </p:stCondLst>
                                  <p:childTnLst>
                                    <p:animEffect transition="out" filter="fade">
                                      <p:cBhvr>
                                        <p:cTn id="11" dur="800"/>
                                        <p:tgtEl>
                                          <p:spTgt spid="465"/>
                                        </p:tgtEl>
                                      </p:cBhvr>
                                    </p:animEffect>
                                    <p:set>
                                      <p:cBhvr>
                                        <p:cTn id="12" dur="1" fill="hold">
                                          <p:stCondLst>
                                            <p:cond delay="800"/>
                                          </p:stCondLst>
                                        </p:cTn>
                                        <p:tgtEl>
                                          <p:spTgt spid="4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27"/>
          <p:cNvPicPr preferRelativeResize="0"/>
          <p:nvPr/>
        </p:nvPicPr>
        <p:blipFill rotWithShape="1">
          <a:blip r:embed="rId3">
            <a:alphaModFix/>
          </a:blip>
          <a:srcRect t="32021" b="37750"/>
          <a:stretch/>
        </p:blipFill>
        <p:spPr>
          <a:xfrm>
            <a:off x="9319264" y="5323499"/>
            <a:ext cx="2415259" cy="1300383"/>
          </a:xfrm>
          <a:prstGeom prst="rect">
            <a:avLst/>
          </a:prstGeom>
          <a:noFill/>
          <a:ln>
            <a:noFill/>
          </a:ln>
        </p:spPr>
      </p:pic>
      <p:sp>
        <p:nvSpPr>
          <p:cNvPr id="475" name="Google Shape;475;p27"/>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6" name="Google Shape;476;p27"/>
          <p:cNvGrpSpPr/>
          <p:nvPr/>
        </p:nvGrpSpPr>
        <p:grpSpPr>
          <a:xfrm>
            <a:off x="644913" y="2264456"/>
            <a:ext cx="2689035" cy="2944406"/>
            <a:chOff x="7092208" y="978097"/>
            <a:chExt cx="2689035" cy="2944406"/>
          </a:xfrm>
        </p:grpSpPr>
        <p:grpSp>
          <p:nvGrpSpPr>
            <p:cNvPr id="477" name="Google Shape;477;p27"/>
            <p:cNvGrpSpPr/>
            <p:nvPr/>
          </p:nvGrpSpPr>
          <p:grpSpPr>
            <a:xfrm>
              <a:off x="7102974" y="978097"/>
              <a:ext cx="2667502" cy="821673"/>
              <a:chOff x="7102974" y="978097"/>
              <a:chExt cx="2667502" cy="821673"/>
            </a:xfrm>
          </p:grpSpPr>
          <p:sp>
            <p:nvSpPr>
              <p:cNvPr id="478" name="Google Shape;478;p27"/>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27"/>
              <p:cNvSpPr txBox="1"/>
              <p:nvPr/>
            </p:nvSpPr>
            <p:spPr>
              <a:xfrm>
                <a:off x="7249638" y="1412684"/>
                <a:ext cx="2374175" cy="283860"/>
              </a:xfrm>
              <a:prstGeom prst="rect">
                <a:avLst/>
              </a:prstGeom>
              <a:blipFill rotWithShape="1">
                <a:blip r:embed="rId4">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0" name="Google Shape;480;p27"/>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481" name="Google Shape;481;p27"/>
            <p:cNvGrpSpPr/>
            <p:nvPr/>
          </p:nvGrpSpPr>
          <p:grpSpPr>
            <a:xfrm>
              <a:off x="7092208" y="2042753"/>
              <a:ext cx="2689035" cy="821673"/>
              <a:chOff x="7092208" y="2042753"/>
              <a:chExt cx="2689035" cy="821673"/>
            </a:xfrm>
          </p:grpSpPr>
          <p:sp>
            <p:nvSpPr>
              <p:cNvPr id="482" name="Google Shape;482;p27"/>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27"/>
              <p:cNvSpPr txBox="1"/>
              <p:nvPr/>
            </p:nvSpPr>
            <p:spPr>
              <a:xfrm>
                <a:off x="7512210" y="2477340"/>
                <a:ext cx="1849031" cy="283860"/>
              </a:xfrm>
              <a:prstGeom prst="rect">
                <a:avLst/>
              </a:prstGeom>
              <a:blipFill rotWithShape="1">
                <a:blip r:embed="rId5">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4" name="Google Shape;484;p27"/>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485" name="Google Shape;485;p27"/>
            <p:cNvGrpSpPr/>
            <p:nvPr/>
          </p:nvGrpSpPr>
          <p:grpSpPr>
            <a:xfrm>
              <a:off x="7092208" y="3100830"/>
              <a:ext cx="2689035" cy="821673"/>
              <a:chOff x="7092208" y="3100830"/>
              <a:chExt cx="2689035" cy="821673"/>
            </a:xfrm>
          </p:grpSpPr>
          <p:sp>
            <p:nvSpPr>
              <p:cNvPr id="486" name="Google Shape;486;p27"/>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27"/>
              <p:cNvSpPr txBox="1"/>
              <p:nvPr/>
            </p:nvSpPr>
            <p:spPr>
              <a:xfrm>
                <a:off x="7422762" y="3535417"/>
                <a:ext cx="2027927" cy="283860"/>
              </a:xfrm>
              <a:prstGeom prst="rect">
                <a:avLst/>
              </a:prstGeom>
              <a:blipFill rotWithShape="1">
                <a:blip r:embed="rId6">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8" name="Google Shape;488;p27"/>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489" name="Google Shape;489;p27"/>
          <p:cNvGrpSpPr/>
          <p:nvPr/>
        </p:nvGrpSpPr>
        <p:grpSpPr>
          <a:xfrm>
            <a:off x="471955" y="1651484"/>
            <a:ext cx="3035160" cy="3887561"/>
            <a:chOff x="6919250" y="365125"/>
            <a:chExt cx="3035160" cy="3887561"/>
          </a:xfrm>
        </p:grpSpPr>
        <p:sp>
          <p:nvSpPr>
            <p:cNvPr id="490" name="Google Shape;490;p27"/>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27"/>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492" name="Google Shape;492;p27"/>
          <p:cNvSpPr/>
          <p:nvPr/>
        </p:nvSpPr>
        <p:spPr>
          <a:xfrm>
            <a:off x="3350881"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27"/>
          <p:cNvSpPr txBox="1"/>
          <p:nvPr/>
        </p:nvSpPr>
        <p:spPr>
          <a:xfrm>
            <a:off x="5331742" y="3595264"/>
            <a:ext cx="1766637" cy="276999"/>
          </a:xfrm>
          <a:prstGeom prst="rect">
            <a:avLst/>
          </a:prstGeom>
          <a:blipFill rotWithShape="1">
            <a:blip r:embed="rId7">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4" name="Google Shape;494;p27"/>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27"/>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sp>
        <p:nvSpPr>
          <p:cNvPr id="496" name="Google Shape;496;p27"/>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27"/>
          <p:cNvSpPr txBox="1"/>
          <p:nvPr/>
        </p:nvSpPr>
        <p:spPr>
          <a:xfrm>
            <a:off x="5143320" y="2482522"/>
            <a:ext cx="2116733" cy="276999"/>
          </a:xfrm>
          <a:prstGeom prst="rect">
            <a:avLst/>
          </a:prstGeom>
          <a:blipFill rotWithShape="1">
            <a:blip r:embed="rId8">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8" name="Google Shape;498;p27"/>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499" name="Google Shape;499;p27"/>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7"/>
          <p:cNvSpPr/>
          <p:nvPr/>
        </p:nvSpPr>
        <p:spPr>
          <a:xfrm>
            <a:off x="6395194" y="2821002"/>
            <a:ext cx="374140"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501" name="Google Shape;501;p27"/>
          <p:cNvGrpSpPr/>
          <p:nvPr/>
        </p:nvGrpSpPr>
        <p:grpSpPr>
          <a:xfrm>
            <a:off x="5068373" y="735473"/>
            <a:ext cx="2284889" cy="821673"/>
            <a:chOff x="5068373" y="430674"/>
            <a:chExt cx="2284889" cy="821673"/>
          </a:xfrm>
        </p:grpSpPr>
        <p:sp>
          <p:nvSpPr>
            <p:cNvPr id="502" name="Google Shape;502;p27"/>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7"/>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504" name="Google Shape;504;p27"/>
            <p:cNvSpPr/>
            <p:nvPr/>
          </p:nvSpPr>
          <p:spPr>
            <a:xfrm>
              <a:off x="5690493" y="821081"/>
              <a:ext cx="921599" cy="369332"/>
            </a:xfrm>
            <a:prstGeom prst="rect">
              <a:avLst/>
            </a:prstGeom>
            <a:blipFill rotWithShape="1">
              <a:blip r:embed="rId10">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505" name="Google Shape;505;p27"/>
          <p:cNvGrpSpPr/>
          <p:nvPr/>
        </p:nvGrpSpPr>
        <p:grpSpPr>
          <a:xfrm>
            <a:off x="7389669" y="1380407"/>
            <a:ext cx="4734489" cy="3616381"/>
            <a:chOff x="7389669" y="1380407"/>
            <a:chExt cx="4734489" cy="3616381"/>
          </a:xfrm>
        </p:grpSpPr>
        <p:pic>
          <p:nvPicPr>
            <p:cNvPr id="506" name="Google Shape;506;p27"/>
            <p:cNvPicPr preferRelativeResize="0"/>
            <p:nvPr/>
          </p:nvPicPr>
          <p:blipFill rotWithShape="1">
            <a:blip r:embed="rId11">
              <a:alphaModFix/>
            </a:blip>
            <a:srcRect/>
            <a:stretch/>
          </p:blipFill>
          <p:spPr>
            <a:xfrm>
              <a:off x="7389669" y="1380407"/>
              <a:ext cx="4734489" cy="3616381"/>
            </a:xfrm>
            <a:prstGeom prst="rect">
              <a:avLst/>
            </a:prstGeom>
            <a:noFill/>
            <a:ln>
              <a:noFill/>
            </a:ln>
          </p:spPr>
        </p:pic>
        <p:sp>
          <p:nvSpPr>
            <p:cNvPr id="507" name="Google Shape;507;p27"/>
            <p:cNvSpPr txBox="1"/>
            <p:nvPr/>
          </p:nvSpPr>
          <p:spPr>
            <a:xfrm>
              <a:off x="7605831" y="1420426"/>
              <a:ext cx="628698"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Loss</a:t>
              </a:r>
              <a:endParaRPr/>
            </a:p>
          </p:txBody>
        </p:sp>
        <p:sp>
          <p:nvSpPr>
            <p:cNvPr id="508" name="Google Shape;508;p27"/>
            <p:cNvSpPr/>
            <p:nvPr/>
          </p:nvSpPr>
          <p:spPr>
            <a:xfrm>
              <a:off x="9462278" y="4505033"/>
              <a:ext cx="1007086" cy="254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27"/>
            <p:cNvSpPr/>
            <p:nvPr/>
          </p:nvSpPr>
          <p:spPr>
            <a:xfrm>
              <a:off x="9821333" y="3971865"/>
              <a:ext cx="1412133" cy="2961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p27"/>
            <p:cNvSpPr/>
            <p:nvPr/>
          </p:nvSpPr>
          <p:spPr>
            <a:xfrm>
              <a:off x="9844992" y="2982903"/>
              <a:ext cx="1412133"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11" name="Google Shape;511;p27"/>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txBox="1"/>
          <p:nvPr/>
        </p:nvSpPr>
        <p:spPr>
          <a:xfrm>
            <a:off x="10563054" y="582248"/>
            <a:ext cx="15102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set </a:t>
            </a:r>
            <a:endParaRPr/>
          </a:p>
        </p:txBody>
      </p:sp>
      <p:sp>
        <p:nvSpPr>
          <p:cNvPr id="513" name="Google Shape;513;p27"/>
          <p:cNvSpPr txBox="1"/>
          <p:nvPr/>
        </p:nvSpPr>
        <p:spPr>
          <a:xfrm>
            <a:off x="10563054" y="259249"/>
            <a:ext cx="1260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set</a:t>
            </a:r>
            <a:endParaRPr/>
          </a:p>
        </p:txBody>
      </p:sp>
      <p:sp>
        <p:nvSpPr>
          <p:cNvPr id="514" name="Google Shape;514;p27"/>
          <p:cNvSpPr/>
          <p:nvPr/>
        </p:nvSpPr>
        <p:spPr>
          <a:xfrm>
            <a:off x="10458485" y="384649"/>
            <a:ext cx="120453" cy="118533"/>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p:nvPr/>
        </p:nvSpPr>
        <p:spPr>
          <a:xfrm>
            <a:off x="10458486" y="707648"/>
            <a:ext cx="120453" cy="118533"/>
          </a:xfrm>
          <a:prstGeom prst="ellipse">
            <a:avLst/>
          </a:prstGeom>
          <a:solidFill>
            <a:srgbClr val="FD98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27"/>
          <p:cNvSpPr/>
          <p:nvPr/>
        </p:nvSpPr>
        <p:spPr>
          <a:xfrm>
            <a:off x="7475556" y="2273688"/>
            <a:ext cx="676777" cy="1525766"/>
          </a:xfrm>
          <a:prstGeom prst="curvedLeftArrow">
            <a:avLst>
              <a:gd name="adj1" fmla="val 25000"/>
              <a:gd name="adj2" fmla="val 45602"/>
              <a:gd name="adj3" fmla="val 25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27"/>
          <p:cNvSpPr/>
          <p:nvPr/>
        </p:nvSpPr>
        <p:spPr>
          <a:xfrm>
            <a:off x="4999157" y="1935883"/>
            <a:ext cx="2445072" cy="2235548"/>
          </a:xfrm>
          <a:prstGeom prst="roundRect">
            <a:avLst>
              <a:gd name="adj" fmla="val 682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27"/>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27"/>
          <p:cNvSpPr/>
          <p:nvPr/>
        </p:nvSpPr>
        <p:spPr>
          <a:xfrm>
            <a:off x="6395194" y="1583439"/>
            <a:ext cx="681533" cy="377539"/>
          </a:xfrm>
          <a:prstGeom prst="rect">
            <a:avLst/>
          </a:prstGeom>
          <a:blipFill rotWithShape="1">
            <a:blip r:embed="rId12">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20" name="Google Shape;520;p27"/>
          <p:cNvSpPr txBox="1"/>
          <p:nvPr/>
        </p:nvSpPr>
        <p:spPr>
          <a:xfrm>
            <a:off x="9720879" y="1019829"/>
            <a:ext cx="10974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Optimum</a:t>
            </a:r>
            <a:endParaRPr/>
          </a:p>
        </p:txBody>
      </p:sp>
      <p:cxnSp>
        <p:nvCxnSpPr>
          <p:cNvPr id="521" name="Google Shape;521;p27"/>
          <p:cNvCxnSpPr/>
          <p:nvPr/>
        </p:nvCxnSpPr>
        <p:spPr>
          <a:xfrm>
            <a:off x="10398732" y="1397934"/>
            <a:ext cx="0" cy="2969874"/>
          </a:xfrm>
          <a:prstGeom prst="straightConnector1">
            <a:avLst/>
          </a:prstGeom>
          <a:noFill/>
          <a:ln w="9525" cap="flat" cmpd="sng">
            <a:solidFill>
              <a:srgbClr val="00B050"/>
            </a:solidFill>
            <a:prstDash val="dot"/>
            <a:miter lim="800000"/>
            <a:headEnd type="none" w="sm" len="sm"/>
            <a:tailEnd type="none" w="sm" len="sm"/>
          </a:ln>
        </p:spPr>
      </p:cxnSp>
      <p:sp>
        <p:nvSpPr>
          <p:cNvPr id="522" name="Google Shape;522;p27"/>
          <p:cNvSpPr/>
          <p:nvPr/>
        </p:nvSpPr>
        <p:spPr>
          <a:xfrm>
            <a:off x="10222020" y="4396623"/>
            <a:ext cx="469937"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23" name="Google Shape;523;p27"/>
          <p:cNvSpPr/>
          <p:nvPr/>
        </p:nvSpPr>
        <p:spPr>
          <a:xfrm>
            <a:off x="9198795" y="5175952"/>
            <a:ext cx="2630053" cy="1564079"/>
          </a:xfrm>
          <a:prstGeom prst="wedgeRectCallout">
            <a:avLst>
              <a:gd name="adj1" fmla="val -6094"/>
              <a:gd name="adj2" fmla="val -80311"/>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7"/>
          <p:cNvSpPr/>
          <p:nvPr/>
        </p:nvSpPr>
        <p:spPr>
          <a:xfrm>
            <a:off x="10999261" y="589316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7"/>
          <p:cNvSpPr/>
          <p:nvPr/>
        </p:nvSpPr>
        <p:spPr>
          <a:xfrm>
            <a:off x="10592861" y="5791569"/>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7"/>
          <p:cNvSpPr/>
          <p:nvPr/>
        </p:nvSpPr>
        <p:spPr>
          <a:xfrm>
            <a:off x="10745261" y="558837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7"/>
          <p:cNvSpPr/>
          <p:nvPr/>
        </p:nvSpPr>
        <p:spPr>
          <a:xfrm>
            <a:off x="9949396" y="5673040"/>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27"/>
          <p:cNvSpPr/>
          <p:nvPr/>
        </p:nvSpPr>
        <p:spPr>
          <a:xfrm>
            <a:off x="9610730" y="6045571"/>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27"/>
          <p:cNvSpPr/>
          <p:nvPr/>
        </p:nvSpPr>
        <p:spPr>
          <a:xfrm>
            <a:off x="10271128" y="5588376"/>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27"/>
          <p:cNvSpPr/>
          <p:nvPr/>
        </p:nvSpPr>
        <p:spPr>
          <a:xfrm>
            <a:off x="11337927" y="585931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27"/>
          <p:cNvSpPr/>
          <p:nvPr/>
        </p:nvSpPr>
        <p:spPr>
          <a:xfrm>
            <a:off x="11490327" y="629957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27"/>
          <p:cNvSpPr txBox="1"/>
          <p:nvPr/>
        </p:nvSpPr>
        <p:spPr>
          <a:xfrm>
            <a:off x="9292643" y="5275808"/>
            <a:ext cx="186718" cy="276999"/>
          </a:xfrm>
          <a:prstGeom prst="rect">
            <a:avLst/>
          </a:prstGeom>
          <a:blipFill rotWithShape="1">
            <a:blip r:embed="rId14">
              <a:alphaModFix/>
            </a:blip>
            <a:stretch>
              <a:fillRect l="-35713" t="-8694" r="-28570" b="-26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3" name="Google Shape;533;p27"/>
          <p:cNvSpPr/>
          <p:nvPr/>
        </p:nvSpPr>
        <p:spPr>
          <a:xfrm>
            <a:off x="11462512" y="6403925"/>
            <a:ext cx="367985" cy="36933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4" name="Google Shape;5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1117018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28"/>
          <p:cNvPicPr preferRelativeResize="0"/>
          <p:nvPr/>
        </p:nvPicPr>
        <p:blipFill rotWithShape="1">
          <a:blip r:embed="rId3">
            <a:alphaModFix/>
          </a:blip>
          <a:srcRect b="72528"/>
          <a:stretch/>
        </p:blipFill>
        <p:spPr>
          <a:xfrm>
            <a:off x="9297486" y="5412187"/>
            <a:ext cx="2473358" cy="1210270"/>
          </a:xfrm>
          <a:prstGeom prst="rect">
            <a:avLst/>
          </a:prstGeom>
          <a:noFill/>
          <a:ln>
            <a:noFill/>
          </a:ln>
        </p:spPr>
      </p:pic>
      <p:sp>
        <p:nvSpPr>
          <p:cNvPr id="541" name="Google Shape;541;p28"/>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42" name="Google Shape;542;p28"/>
          <p:cNvGrpSpPr/>
          <p:nvPr/>
        </p:nvGrpSpPr>
        <p:grpSpPr>
          <a:xfrm>
            <a:off x="644913" y="2264456"/>
            <a:ext cx="2689035" cy="2944406"/>
            <a:chOff x="7092208" y="978097"/>
            <a:chExt cx="2689035" cy="2944406"/>
          </a:xfrm>
        </p:grpSpPr>
        <p:grpSp>
          <p:nvGrpSpPr>
            <p:cNvPr id="543" name="Google Shape;543;p28"/>
            <p:cNvGrpSpPr/>
            <p:nvPr/>
          </p:nvGrpSpPr>
          <p:grpSpPr>
            <a:xfrm>
              <a:off x="7102974" y="978097"/>
              <a:ext cx="2667502" cy="821673"/>
              <a:chOff x="7102974" y="978097"/>
              <a:chExt cx="2667502" cy="821673"/>
            </a:xfrm>
          </p:grpSpPr>
          <p:sp>
            <p:nvSpPr>
              <p:cNvPr id="544" name="Google Shape;544;p28"/>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28"/>
              <p:cNvSpPr txBox="1"/>
              <p:nvPr/>
            </p:nvSpPr>
            <p:spPr>
              <a:xfrm>
                <a:off x="7249638" y="1412684"/>
                <a:ext cx="2374175" cy="283860"/>
              </a:xfrm>
              <a:prstGeom prst="rect">
                <a:avLst/>
              </a:prstGeom>
              <a:blipFill rotWithShape="1">
                <a:blip r:embed="rId4">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46" name="Google Shape;546;p28"/>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547" name="Google Shape;547;p28"/>
            <p:cNvGrpSpPr/>
            <p:nvPr/>
          </p:nvGrpSpPr>
          <p:grpSpPr>
            <a:xfrm>
              <a:off x="7092208" y="2042753"/>
              <a:ext cx="2689035" cy="821673"/>
              <a:chOff x="7092208" y="2042753"/>
              <a:chExt cx="2689035" cy="821673"/>
            </a:xfrm>
          </p:grpSpPr>
          <p:sp>
            <p:nvSpPr>
              <p:cNvPr id="548" name="Google Shape;548;p28"/>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8"/>
              <p:cNvSpPr txBox="1"/>
              <p:nvPr/>
            </p:nvSpPr>
            <p:spPr>
              <a:xfrm>
                <a:off x="7512210" y="2477340"/>
                <a:ext cx="1849031" cy="283860"/>
              </a:xfrm>
              <a:prstGeom prst="rect">
                <a:avLst/>
              </a:prstGeom>
              <a:blipFill rotWithShape="1">
                <a:blip r:embed="rId5">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50" name="Google Shape;550;p28"/>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551" name="Google Shape;551;p28"/>
            <p:cNvGrpSpPr/>
            <p:nvPr/>
          </p:nvGrpSpPr>
          <p:grpSpPr>
            <a:xfrm>
              <a:off x="7092208" y="3100830"/>
              <a:ext cx="2689035" cy="821673"/>
              <a:chOff x="7092208" y="3100830"/>
              <a:chExt cx="2689035" cy="821673"/>
            </a:xfrm>
          </p:grpSpPr>
          <p:sp>
            <p:nvSpPr>
              <p:cNvPr id="552" name="Google Shape;552;p28"/>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8"/>
              <p:cNvSpPr txBox="1"/>
              <p:nvPr/>
            </p:nvSpPr>
            <p:spPr>
              <a:xfrm>
                <a:off x="7422762" y="3535417"/>
                <a:ext cx="2027927" cy="283860"/>
              </a:xfrm>
              <a:prstGeom prst="rect">
                <a:avLst/>
              </a:prstGeom>
              <a:blipFill rotWithShape="1">
                <a:blip r:embed="rId6">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54" name="Google Shape;554;p28"/>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555" name="Google Shape;555;p28"/>
          <p:cNvGrpSpPr/>
          <p:nvPr/>
        </p:nvGrpSpPr>
        <p:grpSpPr>
          <a:xfrm>
            <a:off x="471955" y="1651484"/>
            <a:ext cx="3035160" cy="3887561"/>
            <a:chOff x="6919250" y="365125"/>
            <a:chExt cx="3035160" cy="3887561"/>
          </a:xfrm>
        </p:grpSpPr>
        <p:sp>
          <p:nvSpPr>
            <p:cNvPr id="556" name="Google Shape;556;p28"/>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8"/>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558" name="Google Shape;558;p28"/>
          <p:cNvSpPr/>
          <p:nvPr/>
        </p:nvSpPr>
        <p:spPr>
          <a:xfrm>
            <a:off x="3350881"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28"/>
          <p:cNvSpPr txBox="1"/>
          <p:nvPr/>
        </p:nvSpPr>
        <p:spPr>
          <a:xfrm>
            <a:off x="5331742" y="3595264"/>
            <a:ext cx="1766637" cy="276999"/>
          </a:xfrm>
          <a:prstGeom prst="rect">
            <a:avLst/>
          </a:prstGeom>
          <a:blipFill rotWithShape="1">
            <a:blip r:embed="rId7">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60" name="Google Shape;560;p28"/>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8"/>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sp>
        <p:nvSpPr>
          <p:cNvPr id="562" name="Google Shape;562;p28"/>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28"/>
          <p:cNvSpPr txBox="1"/>
          <p:nvPr/>
        </p:nvSpPr>
        <p:spPr>
          <a:xfrm>
            <a:off x="5143320" y="2482522"/>
            <a:ext cx="2116733" cy="276999"/>
          </a:xfrm>
          <a:prstGeom prst="rect">
            <a:avLst/>
          </a:prstGeom>
          <a:blipFill rotWithShape="1">
            <a:blip r:embed="rId8">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64" name="Google Shape;564;p28"/>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565" name="Google Shape;565;p28"/>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28"/>
          <p:cNvSpPr/>
          <p:nvPr/>
        </p:nvSpPr>
        <p:spPr>
          <a:xfrm>
            <a:off x="6395194" y="2821002"/>
            <a:ext cx="374140"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567" name="Google Shape;567;p28"/>
          <p:cNvGrpSpPr/>
          <p:nvPr/>
        </p:nvGrpSpPr>
        <p:grpSpPr>
          <a:xfrm>
            <a:off x="5068373" y="735473"/>
            <a:ext cx="2284889" cy="821673"/>
            <a:chOff x="5068373" y="430674"/>
            <a:chExt cx="2284889" cy="821673"/>
          </a:xfrm>
        </p:grpSpPr>
        <p:sp>
          <p:nvSpPr>
            <p:cNvPr id="568" name="Google Shape;568;p28"/>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28"/>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570" name="Google Shape;570;p28"/>
            <p:cNvSpPr/>
            <p:nvPr/>
          </p:nvSpPr>
          <p:spPr>
            <a:xfrm>
              <a:off x="5690493" y="821081"/>
              <a:ext cx="921599" cy="369332"/>
            </a:xfrm>
            <a:prstGeom prst="rect">
              <a:avLst/>
            </a:prstGeom>
            <a:blipFill rotWithShape="1">
              <a:blip r:embed="rId10">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571" name="Google Shape;571;p28"/>
          <p:cNvGrpSpPr/>
          <p:nvPr/>
        </p:nvGrpSpPr>
        <p:grpSpPr>
          <a:xfrm>
            <a:off x="7389669" y="1380407"/>
            <a:ext cx="4734489" cy="3616381"/>
            <a:chOff x="7389669" y="1380407"/>
            <a:chExt cx="4734489" cy="3616381"/>
          </a:xfrm>
        </p:grpSpPr>
        <p:pic>
          <p:nvPicPr>
            <p:cNvPr id="572" name="Google Shape;572;p28"/>
            <p:cNvPicPr preferRelativeResize="0"/>
            <p:nvPr/>
          </p:nvPicPr>
          <p:blipFill rotWithShape="1">
            <a:blip r:embed="rId11">
              <a:alphaModFix/>
            </a:blip>
            <a:srcRect/>
            <a:stretch/>
          </p:blipFill>
          <p:spPr>
            <a:xfrm>
              <a:off x="7389669" y="1380407"/>
              <a:ext cx="4734489" cy="3616381"/>
            </a:xfrm>
            <a:prstGeom prst="rect">
              <a:avLst/>
            </a:prstGeom>
            <a:noFill/>
            <a:ln>
              <a:noFill/>
            </a:ln>
          </p:spPr>
        </p:pic>
        <p:sp>
          <p:nvSpPr>
            <p:cNvPr id="573" name="Google Shape;573;p28"/>
            <p:cNvSpPr txBox="1"/>
            <p:nvPr/>
          </p:nvSpPr>
          <p:spPr>
            <a:xfrm>
              <a:off x="7605831" y="1420426"/>
              <a:ext cx="628698"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Loss</a:t>
              </a:r>
              <a:endParaRPr/>
            </a:p>
          </p:txBody>
        </p:sp>
        <p:sp>
          <p:nvSpPr>
            <p:cNvPr id="574" name="Google Shape;574;p28"/>
            <p:cNvSpPr/>
            <p:nvPr/>
          </p:nvSpPr>
          <p:spPr>
            <a:xfrm>
              <a:off x="9462278" y="4505033"/>
              <a:ext cx="1007086" cy="254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28"/>
            <p:cNvSpPr/>
            <p:nvPr/>
          </p:nvSpPr>
          <p:spPr>
            <a:xfrm>
              <a:off x="9821333" y="3971865"/>
              <a:ext cx="1412133" cy="2961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28"/>
            <p:cNvSpPr/>
            <p:nvPr/>
          </p:nvSpPr>
          <p:spPr>
            <a:xfrm>
              <a:off x="9844992" y="2982903"/>
              <a:ext cx="1412133"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7" name="Google Shape;577;p28"/>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28"/>
          <p:cNvSpPr txBox="1"/>
          <p:nvPr/>
        </p:nvSpPr>
        <p:spPr>
          <a:xfrm>
            <a:off x="10563054" y="582248"/>
            <a:ext cx="15102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set </a:t>
            </a:r>
            <a:endParaRPr/>
          </a:p>
        </p:txBody>
      </p:sp>
      <p:sp>
        <p:nvSpPr>
          <p:cNvPr id="579" name="Google Shape;579;p28"/>
          <p:cNvSpPr txBox="1"/>
          <p:nvPr/>
        </p:nvSpPr>
        <p:spPr>
          <a:xfrm>
            <a:off x="10563054" y="259249"/>
            <a:ext cx="1260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set</a:t>
            </a:r>
            <a:endParaRPr/>
          </a:p>
        </p:txBody>
      </p:sp>
      <p:sp>
        <p:nvSpPr>
          <p:cNvPr id="580" name="Google Shape;580;p28"/>
          <p:cNvSpPr/>
          <p:nvPr/>
        </p:nvSpPr>
        <p:spPr>
          <a:xfrm>
            <a:off x="10458485" y="384649"/>
            <a:ext cx="120453" cy="118533"/>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28"/>
          <p:cNvSpPr/>
          <p:nvPr/>
        </p:nvSpPr>
        <p:spPr>
          <a:xfrm>
            <a:off x="10458486" y="707648"/>
            <a:ext cx="120453" cy="118533"/>
          </a:xfrm>
          <a:prstGeom prst="ellipse">
            <a:avLst/>
          </a:prstGeom>
          <a:solidFill>
            <a:srgbClr val="FD98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28"/>
          <p:cNvSpPr/>
          <p:nvPr/>
        </p:nvSpPr>
        <p:spPr>
          <a:xfrm>
            <a:off x="7475556" y="2273688"/>
            <a:ext cx="676777" cy="1525766"/>
          </a:xfrm>
          <a:prstGeom prst="curvedLeftArrow">
            <a:avLst>
              <a:gd name="adj1" fmla="val 25000"/>
              <a:gd name="adj2" fmla="val 45602"/>
              <a:gd name="adj3" fmla="val 25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28"/>
          <p:cNvSpPr/>
          <p:nvPr/>
        </p:nvSpPr>
        <p:spPr>
          <a:xfrm>
            <a:off x="4999157" y="1935883"/>
            <a:ext cx="2445072" cy="2235548"/>
          </a:xfrm>
          <a:prstGeom prst="roundRect">
            <a:avLst>
              <a:gd name="adj" fmla="val 682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28"/>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5" name="Google Shape;585;p28"/>
          <p:cNvSpPr/>
          <p:nvPr/>
        </p:nvSpPr>
        <p:spPr>
          <a:xfrm>
            <a:off x="6395194" y="1583439"/>
            <a:ext cx="681533" cy="377539"/>
          </a:xfrm>
          <a:prstGeom prst="rect">
            <a:avLst/>
          </a:prstGeom>
          <a:blipFill rotWithShape="1">
            <a:blip r:embed="rId12">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86" name="Google Shape;586;p28"/>
          <p:cNvSpPr txBox="1"/>
          <p:nvPr/>
        </p:nvSpPr>
        <p:spPr>
          <a:xfrm>
            <a:off x="8285067" y="1019829"/>
            <a:ext cx="13553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Underfitting</a:t>
            </a:r>
            <a:endParaRPr/>
          </a:p>
        </p:txBody>
      </p:sp>
      <p:sp>
        <p:nvSpPr>
          <p:cNvPr id="587" name="Google Shape;587;p28"/>
          <p:cNvSpPr txBox="1"/>
          <p:nvPr/>
        </p:nvSpPr>
        <p:spPr>
          <a:xfrm>
            <a:off x="9720879" y="1019829"/>
            <a:ext cx="10974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Optimum</a:t>
            </a:r>
            <a:endParaRPr/>
          </a:p>
        </p:txBody>
      </p:sp>
      <p:cxnSp>
        <p:nvCxnSpPr>
          <p:cNvPr id="588" name="Google Shape;588;p28"/>
          <p:cNvCxnSpPr/>
          <p:nvPr/>
        </p:nvCxnSpPr>
        <p:spPr>
          <a:xfrm>
            <a:off x="10398732" y="1397934"/>
            <a:ext cx="0" cy="2969874"/>
          </a:xfrm>
          <a:prstGeom prst="straightConnector1">
            <a:avLst/>
          </a:prstGeom>
          <a:noFill/>
          <a:ln w="9525" cap="flat" cmpd="sng">
            <a:solidFill>
              <a:srgbClr val="00B050"/>
            </a:solidFill>
            <a:prstDash val="dot"/>
            <a:miter lim="800000"/>
            <a:headEnd type="none" w="sm" len="sm"/>
            <a:tailEnd type="none" w="sm" len="sm"/>
          </a:ln>
        </p:spPr>
      </p:cxnSp>
      <p:sp>
        <p:nvSpPr>
          <p:cNvPr id="589" name="Google Shape;589;p28"/>
          <p:cNvSpPr/>
          <p:nvPr/>
        </p:nvSpPr>
        <p:spPr>
          <a:xfrm>
            <a:off x="10222020" y="4396623"/>
            <a:ext cx="469937"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90" name="Google Shape;590;p28"/>
          <p:cNvSpPr/>
          <p:nvPr/>
        </p:nvSpPr>
        <p:spPr>
          <a:xfrm>
            <a:off x="8298044" y="1397934"/>
            <a:ext cx="1376514" cy="2984520"/>
          </a:xfrm>
          <a:prstGeom prst="rect">
            <a:avLst/>
          </a:prstGeom>
          <a:solidFill>
            <a:srgbClr val="A5A5A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1" name="Google Shape;591;p28"/>
          <p:cNvCxnSpPr/>
          <p:nvPr/>
        </p:nvCxnSpPr>
        <p:spPr>
          <a:xfrm>
            <a:off x="8713045" y="1412580"/>
            <a:ext cx="0" cy="2969874"/>
          </a:xfrm>
          <a:prstGeom prst="straightConnector1">
            <a:avLst/>
          </a:prstGeom>
          <a:noFill/>
          <a:ln w="9525" cap="flat" cmpd="sng">
            <a:solidFill>
              <a:schemeClr val="dk1"/>
            </a:solidFill>
            <a:prstDash val="dot"/>
            <a:miter lim="800000"/>
            <a:headEnd type="none" w="sm" len="sm"/>
            <a:tailEnd type="none" w="sm" len="sm"/>
          </a:ln>
        </p:spPr>
      </p:cxnSp>
      <p:sp>
        <p:nvSpPr>
          <p:cNvPr id="592" name="Google Shape;592;p28"/>
          <p:cNvSpPr/>
          <p:nvPr/>
        </p:nvSpPr>
        <p:spPr>
          <a:xfrm>
            <a:off x="9215610" y="5195045"/>
            <a:ext cx="2630053" cy="1564079"/>
          </a:xfrm>
          <a:prstGeom prst="wedgeRectCallout">
            <a:avLst>
              <a:gd name="adj1" fmla="val -48588"/>
              <a:gd name="adj2" fmla="val -80311"/>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28"/>
          <p:cNvSpPr/>
          <p:nvPr/>
        </p:nvSpPr>
        <p:spPr>
          <a:xfrm>
            <a:off x="8536869" y="4396623"/>
            <a:ext cx="374140" cy="369332"/>
          </a:xfrm>
          <a:prstGeom prst="rect">
            <a:avLst/>
          </a:prstGeom>
          <a:blipFill rotWithShape="1">
            <a:blip r:embed="rId14">
              <a:alphaModFix/>
            </a:blip>
            <a:stretch>
              <a:fillRect r="-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594" name="Google Shape;594;p28"/>
          <p:cNvGrpSpPr/>
          <p:nvPr/>
        </p:nvGrpSpPr>
        <p:grpSpPr>
          <a:xfrm>
            <a:off x="9292643" y="5275808"/>
            <a:ext cx="2537854" cy="1497449"/>
            <a:chOff x="9292643" y="5275808"/>
            <a:chExt cx="2537854" cy="1497449"/>
          </a:xfrm>
        </p:grpSpPr>
        <p:sp>
          <p:nvSpPr>
            <p:cNvPr id="595" name="Google Shape;595;p28"/>
            <p:cNvSpPr/>
            <p:nvPr/>
          </p:nvSpPr>
          <p:spPr>
            <a:xfrm>
              <a:off x="10999261" y="589316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28"/>
            <p:cNvSpPr/>
            <p:nvPr/>
          </p:nvSpPr>
          <p:spPr>
            <a:xfrm>
              <a:off x="10592861" y="5791569"/>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28"/>
            <p:cNvSpPr/>
            <p:nvPr/>
          </p:nvSpPr>
          <p:spPr>
            <a:xfrm>
              <a:off x="10745261" y="558837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8" name="Google Shape;598;p28"/>
            <p:cNvSpPr/>
            <p:nvPr/>
          </p:nvSpPr>
          <p:spPr>
            <a:xfrm>
              <a:off x="9949396" y="5673040"/>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9" name="Google Shape;599;p28"/>
            <p:cNvSpPr/>
            <p:nvPr/>
          </p:nvSpPr>
          <p:spPr>
            <a:xfrm>
              <a:off x="9610730" y="6045571"/>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0" name="Google Shape;600;p28"/>
            <p:cNvSpPr/>
            <p:nvPr/>
          </p:nvSpPr>
          <p:spPr>
            <a:xfrm>
              <a:off x="10271128" y="5588376"/>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1" name="Google Shape;601;p28"/>
            <p:cNvSpPr/>
            <p:nvPr/>
          </p:nvSpPr>
          <p:spPr>
            <a:xfrm>
              <a:off x="11337927" y="585931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28"/>
            <p:cNvSpPr/>
            <p:nvPr/>
          </p:nvSpPr>
          <p:spPr>
            <a:xfrm>
              <a:off x="11490327" y="629957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28"/>
            <p:cNvSpPr txBox="1"/>
            <p:nvPr/>
          </p:nvSpPr>
          <p:spPr>
            <a:xfrm>
              <a:off x="9292643" y="5275808"/>
              <a:ext cx="186718" cy="276999"/>
            </a:xfrm>
            <a:prstGeom prst="rect">
              <a:avLst/>
            </a:prstGeom>
            <a:blipFill rotWithShape="1">
              <a:blip r:embed="rId15">
                <a:alphaModFix/>
              </a:blip>
              <a:stretch>
                <a:fillRect l="-35713" t="-8694" r="-28570" b="-26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04" name="Google Shape;604;p28"/>
            <p:cNvSpPr/>
            <p:nvPr/>
          </p:nvSpPr>
          <p:spPr>
            <a:xfrm>
              <a:off x="11462512" y="6403925"/>
              <a:ext cx="367985" cy="369332"/>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605" name="Google Shape;60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236276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29"/>
          <p:cNvPicPr preferRelativeResize="0"/>
          <p:nvPr/>
        </p:nvPicPr>
        <p:blipFill rotWithShape="1">
          <a:blip r:embed="rId3">
            <a:alphaModFix/>
          </a:blip>
          <a:srcRect t="67030" b="3989"/>
          <a:stretch/>
        </p:blipFill>
        <p:spPr>
          <a:xfrm>
            <a:off x="9292643" y="5332508"/>
            <a:ext cx="2487571" cy="1284055"/>
          </a:xfrm>
          <a:prstGeom prst="rect">
            <a:avLst/>
          </a:prstGeom>
          <a:solidFill>
            <a:schemeClr val="lt1"/>
          </a:solidFill>
          <a:ln>
            <a:noFill/>
          </a:ln>
        </p:spPr>
      </p:pic>
      <p:sp>
        <p:nvSpPr>
          <p:cNvPr id="612" name="Google Shape;612;p29"/>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13" name="Google Shape;613;p29"/>
          <p:cNvGrpSpPr/>
          <p:nvPr/>
        </p:nvGrpSpPr>
        <p:grpSpPr>
          <a:xfrm>
            <a:off x="644913" y="2264456"/>
            <a:ext cx="2689035" cy="2944406"/>
            <a:chOff x="7092208" y="978097"/>
            <a:chExt cx="2689035" cy="2944406"/>
          </a:xfrm>
        </p:grpSpPr>
        <p:grpSp>
          <p:nvGrpSpPr>
            <p:cNvPr id="614" name="Google Shape;614;p29"/>
            <p:cNvGrpSpPr/>
            <p:nvPr/>
          </p:nvGrpSpPr>
          <p:grpSpPr>
            <a:xfrm>
              <a:off x="7102974" y="978097"/>
              <a:ext cx="2667502" cy="821673"/>
              <a:chOff x="7102974" y="978097"/>
              <a:chExt cx="2667502" cy="821673"/>
            </a:xfrm>
          </p:grpSpPr>
          <p:sp>
            <p:nvSpPr>
              <p:cNvPr id="615" name="Google Shape;615;p29"/>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p29"/>
              <p:cNvSpPr txBox="1"/>
              <p:nvPr/>
            </p:nvSpPr>
            <p:spPr>
              <a:xfrm>
                <a:off x="7249638" y="1412684"/>
                <a:ext cx="2374175" cy="283860"/>
              </a:xfrm>
              <a:prstGeom prst="rect">
                <a:avLst/>
              </a:prstGeom>
              <a:blipFill rotWithShape="1">
                <a:blip r:embed="rId4">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17" name="Google Shape;617;p29"/>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618" name="Google Shape;618;p29"/>
            <p:cNvGrpSpPr/>
            <p:nvPr/>
          </p:nvGrpSpPr>
          <p:grpSpPr>
            <a:xfrm>
              <a:off x="7092208" y="2042753"/>
              <a:ext cx="2689035" cy="821673"/>
              <a:chOff x="7092208" y="2042753"/>
              <a:chExt cx="2689035" cy="821673"/>
            </a:xfrm>
          </p:grpSpPr>
          <p:sp>
            <p:nvSpPr>
              <p:cNvPr id="619" name="Google Shape;619;p29"/>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29"/>
              <p:cNvSpPr txBox="1"/>
              <p:nvPr/>
            </p:nvSpPr>
            <p:spPr>
              <a:xfrm>
                <a:off x="7512210" y="2477340"/>
                <a:ext cx="1849031" cy="283860"/>
              </a:xfrm>
              <a:prstGeom prst="rect">
                <a:avLst/>
              </a:prstGeom>
              <a:blipFill rotWithShape="1">
                <a:blip r:embed="rId5">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21" name="Google Shape;621;p29"/>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622" name="Google Shape;622;p29"/>
            <p:cNvGrpSpPr/>
            <p:nvPr/>
          </p:nvGrpSpPr>
          <p:grpSpPr>
            <a:xfrm>
              <a:off x="7092208" y="3100830"/>
              <a:ext cx="2689035" cy="821673"/>
              <a:chOff x="7092208" y="3100830"/>
              <a:chExt cx="2689035" cy="821673"/>
            </a:xfrm>
          </p:grpSpPr>
          <p:sp>
            <p:nvSpPr>
              <p:cNvPr id="623" name="Google Shape;623;p29"/>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29"/>
              <p:cNvSpPr txBox="1"/>
              <p:nvPr/>
            </p:nvSpPr>
            <p:spPr>
              <a:xfrm>
                <a:off x="7422762" y="3535417"/>
                <a:ext cx="2027927" cy="283860"/>
              </a:xfrm>
              <a:prstGeom prst="rect">
                <a:avLst/>
              </a:prstGeom>
              <a:blipFill rotWithShape="1">
                <a:blip r:embed="rId6">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25" name="Google Shape;625;p29"/>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626" name="Google Shape;626;p29"/>
          <p:cNvGrpSpPr/>
          <p:nvPr/>
        </p:nvGrpSpPr>
        <p:grpSpPr>
          <a:xfrm>
            <a:off x="471955" y="1651484"/>
            <a:ext cx="3035160" cy="3887561"/>
            <a:chOff x="6919250" y="365125"/>
            <a:chExt cx="3035160" cy="3887561"/>
          </a:xfrm>
        </p:grpSpPr>
        <p:sp>
          <p:nvSpPr>
            <p:cNvPr id="627" name="Google Shape;627;p29"/>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29"/>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629" name="Google Shape;629;p29"/>
          <p:cNvSpPr/>
          <p:nvPr/>
        </p:nvSpPr>
        <p:spPr>
          <a:xfrm>
            <a:off x="3350881"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29"/>
          <p:cNvSpPr txBox="1"/>
          <p:nvPr/>
        </p:nvSpPr>
        <p:spPr>
          <a:xfrm>
            <a:off x="5331742" y="3595264"/>
            <a:ext cx="1766637" cy="276999"/>
          </a:xfrm>
          <a:prstGeom prst="rect">
            <a:avLst/>
          </a:prstGeom>
          <a:blipFill rotWithShape="1">
            <a:blip r:embed="rId7">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31" name="Google Shape;631;p29"/>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29"/>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sp>
        <p:nvSpPr>
          <p:cNvPr id="633" name="Google Shape;633;p29"/>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29"/>
          <p:cNvSpPr txBox="1"/>
          <p:nvPr/>
        </p:nvSpPr>
        <p:spPr>
          <a:xfrm>
            <a:off x="5143320" y="2482522"/>
            <a:ext cx="2116733" cy="276999"/>
          </a:xfrm>
          <a:prstGeom prst="rect">
            <a:avLst/>
          </a:prstGeom>
          <a:blipFill rotWithShape="1">
            <a:blip r:embed="rId8">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35" name="Google Shape;635;p29"/>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636" name="Google Shape;636;p29"/>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29"/>
          <p:cNvSpPr/>
          <p:nvPr/>
        </p:nvSpPr>
        <p:spPr>
          <a:xfrm>
            <a:off x="6395194" y="2821002"/>
            <a:ext cx="374140"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638" name="Google Shape;638;p29"/>
          <p:cNvGrpSpPr/>
          <p:nvPr/>
        </p:nvGrpSpPr>
        <p:grpSpPr>
          <a:xfrm>
            <a:off x="5068373" y="735473"/>
            <a:ext cx="2284889" cy="821673"/>
            <a:chOff x="5068373" y="430674"/>
            <a:chExt cx="2284889" cy="821673"/>
          </a:xfrm>
        </p:grpSpPr>
        <p:sp>
          <p:nvSpPr>
            <p:cNvPr id="639" name="Google Shape;639;p29"/>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0" name="Google Shape;640;p29"/>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641" name="Google Shape;641;p29"/>
            <p:cNvSpPr/>
            <p:nvPr/>
          </p:nvSpPr>
          <p:spPr>
            <a:xfrm>
              <a:off x="5690493" y="821081"/>
              <a:ext cx="921599" cy="369332"/>
            </a:xfrm>
            <a:prstGeom prst="rect">
              <a:avLst/>
            </a:prstGeom>
            <a:blipFill rotWithShape="1">
              <a:blip r:embed="rId10">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642" name="Google Shape;642;p29"/>
          <p:cNvGrpSpPr/>
          <p:nvPr/>
        </p:nvGrpSpPr>
        <p:grpSpPr>
          <a:xfrm>
            <a:off x="7389669" y="1380407"/>
            <a:ext cx="4734489" cy="3616381"/>
            <a:chOff x="7389669" y="1380407"/>
            <a:chExt cx="4734489" cy="3616381"/>
          </a:xfrm>
        </p:grpSpPr>
        <p:pic>
          <p:nvPicPr>
            <p:cNvPr id="643" name="Google Shape;643;p29"/>
            <p:cNvPicPr preferRelativeResize="0"/>
            <p:nvPr/>
          </p:nvPicPr>
          <p:blipFill rotWithShape="1">
            <a:blip r:embed="rId11">
              <a:alphaModFix/>
            </a:blip>
            <a:srcRect/>
            <a:stretch/>
          </p:blipFill>
          <p:spPr>
            <a:xfrm>
              <a:off x="7389669" y="1380407"/>
              <a:ext cx="4734489" cy="3616381"/>
            </a:xfrm>
            <a:prstGeom prst="rect">
              <a:avLst/>
            </a:prstGeom>
            <a:noFill/>
            <a:ln>
              <a:noFill/>
            </a:ln>
          </p:spPr>
        </p:pic>
        <p:sp>
          <p:nvSpPr>
            <p:cNvPr id="644" name="Google Shape;644;p29"/>
            <p:cNvSpPr txBox="1"/>
            <p:nvPr/>
          </p:nvSpPr>
          <p:spPr>
            <a:xfrm>
              <a:off x="7605831" y="1420426"/>
              <a:ext cx="628698"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Loss</a:t>
              </a:r>
              <a:endParaRPr/>
            </a:p>
          </p:txBody>
        </p:sp>
        <p:sp>
          <p:nvSpPr>
            <p:cNvPr id="645" name="Google Shape;645;p29"/>
            <p:cNvSpPr/>
            <p:nvPr/>
          </p:nvSpPr>
          <p:spPr>
            <a:xfrm>
              <a:off x="9462278" y="4505033"/>
              <a:ext cx="1007086" cy="254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6" name="Google Shape;646;p29"/>
            <p:cNvSpPr/>
            <p:nvPr/>
          </p:nvSpPr>
          <p:spPr>
            <a:xfrm>
              <a:off x="9821333" y="3971865"/>
              <a:ext cx="1412133" cy="2961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7" name="Google Shape;647;p29"/>
            <p:cNvSpPr/>
            <p:nvPr/>
          </p:nvSpPr>
          <p:spPr>
            <a:xfrm>
              <a:off x="9844992" y="2982903"/>
              <a:ext cx="1412133"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48" name="Google Shape;648;p29"/>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29"/>
          <p:cNvSpPr txBox="1"/>
          <p:nvPr/>
        </p:nvSpPr>
        <p:spPr>
          <a:xfrm>
            <a:off x="10563054" y="582248"/>
            <a:ext cx="15102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set </a:t>
            </a:r>
            <a:endParaRPr/>
          </a:p>
        </p:txBody>
      </p:sp>
      <p:sp>
        <p:nvSpPr>
          <p:cNvPr id="650" name="Google Shape;650;p29"/>
          <p:cNvSpPr txBox="1"/>
          <p:nvPr/>
        </p:nvSpPr>
        <p:spPr>
          <a:xfrm>
            <a:off x="10563054" y="259249"/>
            <a:ext cx="1260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set</a:t>
            </a:r>
            <a:endParaRPr/>
          </a:p>
        </p:txBody>
      </p:sp>
      <p:sp>
        <p:nvSpPr>
          <p:cNvPr id="651" name="Google Shape;651;p29"/>
          <p:cNvSpPr/>
          <p:nvPr/>
        </p:nvSpPr>
        <p:spPr>
          <a:xfrm>
            <a:off x="10458485" y="384649"/>
            <a:ext cx="120453" cy="118533"/>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2" name="Google Shape;652;p29"/>
          <p:cNvSpPr/>
          <p:nvPr/>
        </p:nvSpPr>
        <p:spPr>
          <a:xfrm>
            <a:off x="10458486" y="707648"/>
            <a:ext cx="120453" cy="118533"/>
          </a:xfrm>
          <a:prstGeom prst="ellipse">
            <a:avLst/>
          </a:prstGeom>
          <a:solidFill>
            <a:srgbClr val="FD98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3" name="Google Shape;653;p29"/>
          <p:cNvSpPr/>
          <p:nvPr/>
        </p:nvSpPr>
        <p:spPr>
          <a:xfrm>
            <a:off x="7475556" y="2273688"/>
            <a:ext cx="676777" cy="1525766"/>
          </a:xfrm>
          <a:prstGeom prst="curvedLeftArrow">
            <a:avLst>
              <a:gd name="adj1" fmla="val 25000"/>
              <a:gd name="adj2" fmla="val 45602"/>
              <a:gd name="adj3" fmla="val 25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29"/>
          <p:cNvSpPr/>
          <p:nvPr/>
        </p:nvSpPr>
        <p:spPr>
          <a:xfrm>
            <a:off x="4999157" y="1935883"/>
            <a:ext cx="2445072" cy="2235548"/>
          </a:xfrm>
          <a:prstGeom prst="roundRect">
            <a:avLst>
              <a:gd name="adj" fmla="val 682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5" name="Google Shape;655;p29"/>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p29"/>
          <p:cNvSpPr/>
          <p:nvPr/>
        </p:nvSpPr>
        <p:spPr>
          <a:xfrm>
            <a:off x="6395194" y="1583439"/>
            <a:ext cx="681533" cy="377539"/>
          </a:xfrm>
          <a:prstGeom prst="rect">
            <a:avLst/>
          </a:prstGeom>
          <a:blipFill rotWithShape="1">
            <a:blip r:embed="rId12">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57" name="Google Shape;657;p29"/>
          <p:cNvSpPr txBox="1"/>
          <p:nvPr/>
        </p:nvSpPr>
        <p:spPr>
          <a:xfrm>
            <a:off x="8285067" y="1019829"/>
            <a:ext cx="13553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Underfitting</a:t>
            </a:r>
            <a:endParaRPr/>
          </a:p>
        </p:txBody>
      </p:sp>
      <p:sp>
        <p:nvSpPr>
          <p:cNvPr id="658" name="Google Shape;658;p29"/>
          <p:cNvSpPr txBox="1"/>
          <p:nvPr/>
        </p:nvSpPr>
        <p:spPr>
          <a:xfrm>
            <a:off x="9720879" y="1019829"/>
            <a:ext cx="10974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Optimum</a:t>
            </a:r>
            <a:endParaRPr/>
          </a:p>
        </p:txBody>
      </p:sp>
      <p:sp>
        <p:nvSpPr>
          <p:cNvPr id="659" name="Google Shape;659;p29"/>
          <p:cNvSpPr txBox="1"/>
          <p:nvPr/>
        </p:nvSpPr>
        <p:spPr>
          <a:xfrm>
            <a:off x="10810027" y="1019829"/>
            <a:ext cx="12202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Overfitting</a:t>
            </a:r>
            <a:endParaRPr/>
          </a:p>
        </p:txBody>
      </p:sp>
      <p:cxnSp>
        <p:nvCxnSpPr>
          <p:cNvPr id="660" name="Google Shape;660;p29"/>
          <p:cNvCxnSpPr/>
          <p:nvPr/>
        </p:nvCxnSpPr>
        <p:spPr>
          <a:xfrm>
            <a:off x="10398732" y="1397934"/>
            <a:ext cx="0" cy="2969874"/>
          </a:xfrm>
          <a:prstGeom prst="straightConnector1">
            <a:avLst/>
          </a:prstGeom>
          <a:noFill/>
          <a:ln w="9525" cap="flat" cmpd="sng">
            <a:solidFill>
              <a:srgbClr val="00B050"/>
            </a:solidFill>
            <a:prstDash val="dot"/>
            <a:miter lim="800000"/>
            <a:headEnd type="none" w="sm" len="sm"/>
            <a:tailEnd type="none" w="sm" len="sm"/>
          </a:ln>
        </p:spPr>
      </p:cxnSp>
      <p:sp>
        <p:nvSpPr>
          <p:cNvPr id="661" name="Google Shape;661;p29"/>
          <p:cNvSpPr/>
          <p:nvPr/>
        </p:nvSpPr>
        <p:spPr>
          <a:xfrm>
            <a:off x="10222020" y="4396623"/>
            <a:ext cx="469937"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62" name="Google Shape;662;p29"/>
          <p:cNvSpPr/>
          <p:nvPr/>
        </p:nvSpPr>
        <p:spPr>
          <a:xfrm>
            <a:off x="8298044" y="1397934"/>
            <a:ext cx="1376514" cy="2984520"/>
          </a:xfrm>
          <a:prstGeom prst="rect">
            <a:avLst/>
          </a:prstGeom>
          <a:solidFill>
            <a:srgbClr val="A5A5A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29"/>
          <p:cNvSpPr/>
          <p:nvPr/>
        </p:nvSpPr>
        <p:spPr>
          <a:xfrm>
            <a:off x="10904492" y="1412580"/>
            <a:ext cx="1024639" cy="2984520"/>
          </a:xfrm>
          <a:prstGeom prst="rect">
            <a:avLst/>
          </a:prstGeom>
          <a:solidFill>
            <a:srgbClr val="A5A5A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64" name="Google Shape;664;p29"/>
          <p:cNvCxnSpPr/>
          <p:nvPr/>
        </p:nvCxnSpPr>
        <p:spPr>
          <a:xfrm>
            <a:off x="8713045" y="1412580"/>
            <a:ext cx="0" cy="2969874"/>
          </a:xfrm>
          <a:prstGeom prst="straightConnector1">
            <a:avLst/>
          </a:prstGeom>
          <a:noFill/>
          <a:ln w="9525" cap="flat" cmpd="sng">
            <a:solidFill>
              <a:schemeClr val="dk1"/>
            </a:solidFill>
            <a:prstDash val="dot"/>
            <a:miter lim="800000"/>
            <a:headEnd type="none" w="sm" len="sm"/>
            <a:tailEnd type="none" w="sm" len="sm"/>
          </a:ln>
        </p:spPr>
      </p:cxnSp>
      <p:cxnSp>
        <p:nvCxnSpPr>
          <p:cNvPr id="665" name="Google Shape;665;p29"/>
          <p:cNvCxnSpPr/>
          <p:nvPr/>
        </p:nvCxnSpPr>
        <p:spPr>
          <a:xfrm>
            <a:off x="11651799" y="1412580"/>
            <a:ext cx="0" cy="2969874"/>
          </a:xfrm>
          <a:prstGeom prst="straightConnector1">
            <a:avLst/>
          </a:prstGeom>
          <a:noFill/>
          <a:ln w="9525" cap="flat" cmpd="sng">
            <a:solidFill>
              <a:schemeClr val="dk1"/>
            </a:solidFill>
            <a:prstDash val="dot"/>
            <a:miter lim="800000"/>
            <a:headEnd type="none" w="sm" len="sm"/>
            <a:tailEnd type="none" w="sm" len="sm"/>
          </a:ln>
        </p:spPr>
      </p:cxnSp>
      <p:sp>
        <p:nvSpPr>
          <p:cNvPr id="666" name="Google Shape;666;p29"/>
          <p:cNvSpPr/>
          <p:nvPr/>
        </p:nvSpPr>
        <p:spPr>
          <a:xfrm>
            <a:off x="11504648" y="4396623"/>
            <a:ext cx="374140" cy="369332"/>
          </a:xfrm>
          <a:prstGeom prst="rect">
            <a:avLst/>
          </a:prstGeom>
          <a:blipFill rotWithShape="1">
            <a:blip r:embed="rId14">
              <a:alphaModFix/>
            </a:blip>
            <a:stretch>
              <a:fillRect r="-63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67" name="Google Shape;667;p29"/>
          <p:cNvSpPr/>
          <p:nvPr/>
        </p:nvSpPr>
        <p:spPr>
          <a:xfrm>
            <a:off x="9212372" y="5183681"/>
            <a:ext cx="2630053" cy="1564079"/>
          </a:xfrm>
          <a:prstGeom prst="wedgeRectCallout">
            <a:avLst>
              <a:gd name="adj1" fmla="val 40262"/>
              <a:gd name="adj2" fmla="val -79229"/>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68" name="Google Shape;668;p29"/>
          <p:cNvGrpSpPr/>
          <p:nvPr/>
        </p:nvGrpSpPr>
        <p:grpSpPr>
          <a:xfrm>
            <a:off x="9292643" y="5275808"/>
            <a:ext cx="2537854" cy="1497449"/>
            <a:chOff x="9292643" y="5275808"/>
            <a:chExt cx="2537854" cy="1497449"/>
          </a:xfrm>
        </p:grpSpPr>
        <p:sp>
          <p:nvSpPr>
            <p:cNvPr id="669" name="Google Shape;669;p29"/>
            <p:cNvSpPr/>
            <p:nvPr/>
          </p:nvSpPr>
          <p:spPr>
            <a:xfrm>
              <a:off x="10999261" y="589316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29"/>
            <p:cNvSpPr/>
            <p:nvPr/>
          </p:nvSpPr>
          <p:spPr>
            <a:xfrm>
              <a:off x="10592861" y="5791569"/>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29"/>
            <p:cNvSpPr/>
            <p:nvPr/>
          </p:nvSpPr>
          <p:spPr>
            <a:xfrm>
              <a:off x="10745261" y="558837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29"/>
            <p:cNvSpPr/>
            <p:nvPr/>
          </p:nvSpPr>
          <p:spPr>
            <a:xfrm>
              <a:off x="9949396" y="5673040"/>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29"/>
            <p:cNvSpPr/>
            <p:nvPr/>
          </p:nvSpPr>
          <p:spPr>
            <a:xfrm>
              <a:off x="9610730" y="6045571"/>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29"/>
            <p:cNvSpPr/>
            <p:nvPr/>
          </p:nvSpPr>
          <p:spPr>
            <a:xfrm>
              <a:off x="10271128" y="5588376"/>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29"/>
            <p:cNvSpPr/>
            <p:nvPr/>
          </p:nvSpPr>
          <p:spPr>
            <a:xfrm>
              <a:off x="11337927" y="5859312"/>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29"/>
            <p:cNvSpPr/>
            <p:nvPr/>
          </p:nvSpPr>
          <p:spPr>
            <a:xfrm>
              <a:off x="11490327" y="6299578"/>
              <a:ext cx="109728" cy="10972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29"/>
            <p:cNvSpPr txBox="1"/>
            <p:nvPr/>
          </p:nvSpPr>
          <p:spPr>
            <a:xfrm>
              <a:off x="9292643" y="5275808"/>
              <a:ext cx="186718" cy="276999"/>
            </a:xfrm>
            <a:prstGeom prst="rect">
              <a:avLst/>
            </a:prstGeom>
            <a:blipFill rotWithShape="1">
              <a:blip r:embed="rId15">
                <a:alphaModFix/>
              </a:blip>
              <a:stretch>
                <a:fillRect l="-35713" t="-8694" r="-28570" b="-26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78" name="Google Shape;678;p29"/>
            <p:cNvSpPr/>
            <p:nvPr/>
          </p:nvSpPr>
          <p:spPr>
            <a:xfrm>
              <a:off x="11462512" y="6403925"/>
              <a:ext cx="367985" cy="369332"/>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679" name="Google Shape;679;p29"/>
          <p:cNvSpPr/>
          <p:nvPr/>
        </p:nvSpPr>
        <p:spPr>
          <a:xfrm>
            <a:off x="8536869" y="4396623"/>
            <a:ext cx="374140" cy="369332"/>
          </a:xfrm>
          <a:prstGeom prst="rect">
            <a:avLst/>
          </a:prstGeom>
          <a:blipFill rotWithShape="1">
            <a:blip r:embed="rId17">
              <a:alphaModFix/>
            </a:blip>
            <a:stretch>
              <a:fillRect r="-100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80" name="Google Shape;68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2468309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Appropriately the Problem</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Preparing The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Splitting Data Into Subsets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Training the Model</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Test the the Model </a:t>
            </a:r>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Tree>
    <p:extLst>
      <p:ext uri="{BB962C8B-B14F-4D97-AF65-F5344CB8AC3E}">
        <p14:creationId xmlns:p14="http://schemas.microsoft.com/office/powerpoint/2010/main" val="256994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6">
                                            <p:txEl>
                                              <p:pRg st="6" end="6"/>
                                            </p:txEl>
                                          </p:spTgt>
                                        </p:tgtEl>
                                        <p:attrNameLst>
                                          <p:attrName>style.visibility</p:attrName>
                                        </p:attrNameLst>
                                      </p:cBhvr>
                                      <p:to>
                                        <p:strVal val="visible"/>
                                      </p:to>
                                    </p:set>
                                    <p:animEffect transition="in" filter="randombar(horizontal)">
                                      <p:cBhvr>
                                        <p:cTn id="7" dur="500"/>
                                        <p:tgtEl>
                                          <p:spTgt spid="1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0"/>
          <p:cNvSpPr/>
          <p:nvPr/>
        </p:nvSpPr>
        <p:spPr>
          <a:xfrm>
            <a:off x="5068373" y="3155154"/>
            <a:ext cx="2284889" cy="889030"/>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7" name="Google Shape;687;p30"/>
          <p:cNvGrpSpPr/>
          <p:nvPr/>
        </p:nvGrpSpPr>
        <p:grpSpPr>
          <a:xfrm>
            <a:off x="644913" y="2264456"/>
            <a:ext cx="2689035" cy="2944406"/>
            <a:chOff x="7092208" y="978097"/>
            <a:chExt cx="2689035" cy="2944406"/>
          </a:xfrm>
        </p:grpSpPr>
        <p:grpSp>
          <p:nvGrpSpPr>
            <p:cNvPr id="688" name="Google Shape;688;p30"/>
            <p:cNvGrpSpPr/>
            <p:nvPr/>
          </p:nvGrpSpPr>
          <p:grpSpPr>
            <a:xfrm>
              <a:off x="7102974" y="978097"/>
              <a:ext cx="2667502" cy="821673"/>
              <a:chOff x="7102974" y="978097"/>
              <a:chExt cx="2667502" cy="821673"/>
            </a:xfrm>
          </p:grpSpPr>
          <p:sp>
            <p:nvSpPr>
              <p:cNvPr id="689" name="Google Shape;689;p30"/>
              <p:cNvSpPr/>
              <p:nvPr/>
            </p:nvSpPr>
            <p:spPr>
              <a:xfrm>
                <a:off x="7102974" y="978097"/>
                <a:ext cx="2667502"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30"/>
              <p:cNvSpPr txBox="1"/>
              <p:nvPr/>
            </p:nvSpPr>
            <p:spPr>
              <a:xfrm>
                <a:off x="7249638" y="1412684"/>
                <a:ext cx="2374175" cy="283860"/>
              </a:xfrm>
              <a:prstGeom prst="rect">
                <a:avLst/>
              </a:prstGeom>
              <a:blipFill rotWithShape="1">
                <a:blip r:embed="rId3">
                  <a:alphaModFix/>
                </a:blip>
                <a:stretch>
                  <a:fillRect l="-1062" t="-13040" r="-2659"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1" name="Google Shape;691;p30"/>
              <p:cNvSpPr txBox="1"/>
              <p:nvPr/>
            </p:nvSpPr>
            <p:spPr>
              <a:xfrm>
                <a:off x="7739227" y="1059614"/>
                <a:ext cx="13949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Training data</a:t>
                </a:r>
                <a:endParaRPr/>
              </a:p>
            </p:txBody>
          </p:sp>
        </p:grpSp>
        <p:grpSp>
          <p:nvGrpSpPr>
            <p:cNvPr id="692" name="Google Shape;692;p30"/>
            <p:cNvGrpSpPr/>
            <p:nvPr/>
          </p:nvGrpSpPr>
          <p:grpSpPr>
            <a:xfrm>
              <a:off x="7092208" y="2042753"/>
              <a:ext cx="2689035" cy="821673"/>
              <a:chOff x="7092208" y="2042753"/>
              <a:chExt cx="2689035" cy="821673"/>
            </a:xfrm>
          </p:grpSpPr>
          <p:sp>
            <p:nvSpPr>
              <p:cNvPr id="693" name="Google Shape;693;p30"/>
              <p:cNvSpPr/>
              <p:nvPr/>
            </p:nvSpPr>
            <p:spPr>
              <a:xfrm>
                <a:off x="7092208" y="2042753"/>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30"/>
              <p:cNvSpPr txBox="1"/>
              <p:nvPr/>
            </p:nvSpPr>
            <p:spPr>
              <a:xfrm>
                <a:off x="7512210" y="2477340"/>
                <a:ext cx="1849031" cy="283860"/>
              </a:xfrm>
              <a:prstGeom prst="rect">
                <a:avLst/>
              </a:prstGeom>
              <a:blipFill rotWithShape="1">
                <a:blip r:embed="rId4">
                  <a:alphaModFix/>
                </a:blip>
                <a:stretch>
                  <a:fillRect l="-2757" t="-8332" r="-4137" b="-291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5" name="Google Shape;695;p30"/>
              <p:cNvSpPr txBox="1"/>
              <p:nvPr/>
            </p:nvSpPr>
            <p:spPr>
              <a:xfrm>
                <a:off x="7640995" y="2124270"/>
                <a:ext cx="15914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Validation data</a:t>
                </a:r>
                <a:endParaRPr/>
              </a:p>
            </p:txBody>
          </p:sp>
        </p:grpSp>
        <p:grpSp>
          <p:nvGrpSpPr>
            <p:cNvPr id="696" name="Google Shape;696;p30"/>
            <p:cNvGrpSpPr/>
            <p:nvPr/>
          </p:nvGrpSpPr>
          <p:grpSpPr>
            <a:xfrm>
              <a:off x="7092208" y="3100830"/>
              <a:ext cx="2689035" cy="821673"/>
              <a:chOff x="7092208" y="3100830"/>
              <a:chExt cx="2689035" cy="821673"/>
            </a:xfrm>
          </p:grpSpPr>
          <p:sp>
            <p:nvSpPr>
              <p:cNvPr id="697" name="Google Shape;697;p30"/>
              <p:cNvSpPr/>
              <p:nvPr/>
            </p:nvSpPr>
            <p:spPr>
              <a:xfrm>
                <a:off x="7092208" y="3100830"/>
                <a:ext cx="2689035" cy="821673"/>
              </a:xfrm>
              <a:prstGeom prst="roundRect">
                <a:avLst>
                  <a:gd name="adj" fmla="val 16667"/>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8" name="Google Shape;698;p30"/>
              <p:cNvSpPr txBox="1"/>
              <p:nvPr/>
            </p:nvSpPr>
            <p:spPr>
              <a:xfrm>
                <a:off x="7422762" y="3535417"/>
                <a:ext cx="2027927" cy="283860"/>
              </a:xfrm>
              <a:prstGeom prst="rect">
                <a:avLst/>
              </a:prstGeom>
              <a:blipFill rotWithShape="1">
                <a:blip r:embed="rId5">
                  <a:alphaModFix/>
                </a:blip>
                <a:stretch>
                  <a:fillRect l="-1874" t="-13040" r="-3748"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9" name="Google Shape;699;p30"/>
              <p:cNvSpPr txBox="1"/>
              <p:nvPr/>
            </p:nvSpPr>
            <p:spPr>
              <a:xfrm>
                <a:off x="7924790" y="3182347"/>
                <a:ext cx="10238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 data</a:t>
                </a:r>
                <a:endParaRPr/>
              </a:p>
            </p:txBody>
          </p:sp>
        </p:grpSp>
      </p:grpSp>
      <p:grpSp>
        <p:nvGrpSpPr>
          <p:cNvPr id="700" name="Google Shape;700;p30"/>
          <p:cNvGrpSpPr/>
          <p:nvPr/>
        </p:nvGrpSpPr>
        <p:grpSpPr>
          <a:xfrm>
            <a:off x="471955" y="1651484"/>
            <a:ext cx="3035160" cy="3887561"/>
            <a:chOff x="6919250" y="365125"/>
            <a:chExt cx="3035160" cy="3887561"/>
          </a:xfrm>
        </p:grpSpPr>
        <p:sp>
          <p:nvSpPr>
            <p:cNvPr id="701" name="Google Shape;701;p30"/>
            <p:cNvSpPr/>
            <p:nvPr/>
          </p:nvSpPr>
          <p:spPr>
            <a:xfrm>
              <a:off x="6919250" y="365125"/>
              <a:ext cx="3035160" cy="3887561"/>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30"/>
            <p:cNvSpPr txBox="1"/>
            <p:nvPr/>
          </p:nvSpPr>
          <p:spPr>
            <a:xfrm>
              <a:off x="7486410" y="464858"/>
              <a:ext cx="1900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Disjoint data splits</a:t>
              </a:r>
              <a:endParaRPr/>
            </a:p>
          </p:txBody>
        </p:sp>
      </p:grpSp>
      <p:sp>
        <p:nvSpPr>
          <p:cNvPr id="703" name="Google Shape;703;p30"/>
          <p:cNvSpPr/>
          <p:nvPr/>
        </p:nvSpPr>
        <p:spPr>
          <a:xfrm>
            <a:off x="3350881" y="3566953"/>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30"/>
          <p:cNvSpPr txBox="1"/>
          <p:nvPr/>
        </p:nvSpPr>
        <p:spPr>
          <a:xfrm>
            <a:off x="5331742" y="3595264"/>
            <a:ext cx="1766637" cy="276999"/>
          </a:xfrm>
          <a:prstGeom prst="rect">
            <a:avLst/>
          </a:prstGeom>
          <a:blipFill rotWithShape="1">
            <a:blip r:embed="rId6">
              <a:alphaModFix/>
            </a:blip>
            <a:stretch>
              <a:fillRect l="-3596" t="-13041" r="-3596"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05" name="Google Shape;705;p30"/>
          <p:cNvSpPr/>
          <p:nvPr/>
        </p:nvSpPr>
        <p:spPr>
          <a:xfrm>
            <a:off x="3338994" y="2477785"/>
            <a:ext cx="1665209" cy="354114"/>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30"/>
          <p:cNvSpPr txBox="1"/>
          <p:nvPr/>
        </p:nvSpPr>
        <p:spPr>
          <a:xfrm>
            <a:off x="5231778" y="3244447"/>
            <a:ext cx="19369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Validate ML model</a:t>
            </a:r>
            <a:endParaRPr/>
          </a:p>
        </p:txBody>
      </p:sp>
      <p:sp>
        <p:nvSpPr>
          <p:cNvPr id="707" name="Google Shape;707;p30"/>
          <p:cNvSpPr/>
          <p:nvPr/>
        </p:nvSpPr>
        <p:spPr>
          <a:xfrm>
            <a:off x="5068373" y="2047935"/>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30"/>
          <p:cNvSpPr txBox="1"/>
          <p:nvPr/>
        </p:nvSpPr>
        <p:spPr>
          <a:xfrm>
            <a:off x="5143320" y="2482522"/>
            <a:ext cx="2116733" cy="276999"/>
          </a:xfrm>
          <a:prstGeom prst="rect">
            <a:avLst/>
          </a:prstGeom>
          <a:blipFill rotWithShape="1">
            <a:blip r:embed="rId7">
              <a:alphaModFix/>
            </a:blip>
            <a:stretch>
              <a:fillRect l="-1785" t="-8694" r="-2975"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09" name="Google Shape;709;p30"/>
          <p:cNvSpPr txBox="1"/>
          <p:nvPr/>
        </p:nvSpPr>
        <p:spPr>
          <a:xfrm>
            <a:off x="5436342" y="2129452"/>
            <a:ext cx="16403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ML model</a:t>
            </a:r>
            <a:endParaRPr/>
          </a:p>
        </p:txBody>
      </p:sp>
      <p:sp>
        <p:nvSpPr>
          <p:cNvPr id="710" name="Google Shape;710;p30"/>
          <p:cNvSpPr/>
          <p:nvPr/>
        </p:nvSpPr>
        <p:spPr>
          <a:xfrm rot="5400000">
            <a:off x="6119067" y="2837518"/>
            <a:ext cx="276999" cy="341179"/>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1" name="Google Shape;711;p30"/>
          <p:cNvSpPr/>
          <p:nvPr/>
        </p:nvSpPr>
        <p:spPr>
          <a:xfrm>
            <a:off x="6395194" y="2821002"/>
            <a:ext cx="374140"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712" name="Google Shape;712;p30"/>
          <p:cNvGrpSpPr/>
          <p:nvPr/>
        </p:nvGrpSpPr>
        <p:grpSpPr>
          <a:xfrm>
            <a:off x="5068373" y="735473"/>
            <a:ext cx="2284889" cy="821673"/>
            <a:chOff x="5068373" y="430674"/>
            <a:chExt cx="2284889" cy="821673"/>
          </a:xfrm>
        </p:grpSpPr>
        <p:sp>
          <p:nvSpPr>
            <p:cNvPr id="713" name="Google Shape;713;p30"/>
            <p:cNvSpPr/>
            <p:nvPr/>
          </p:nvSpPr>
          <p:spPr>
            <a:xfrm>
              <a:off x="5068373" y="430674"/>
              <a:ext cx="2284889" cy="821673"/>
            </a:xfrm>
            <a:prstGeom prst="roundRect">
              <a:avLst>
                <a:gd name="adj" fmla="val 16667"/>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4" name="Google Shape;714;p30"/>
            <p:cNvSpPr txBox="1"/>
            <p:nvPr/>
          </p:nvSpPr>
          <p:spPr>
            <a:xfrm>
              <a:off x="5131544" y="512191"/>
              <a:ext cx="2188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Choose ML algorithm</a:t>
              </a:r>
              <a:endParaRPr/>
            </a:p>
          </p:txBody>
        </p:sp>
        <p:sp>
          <p:nvSpPr>
            <p:cNvPr id="715" name="Google Shape;715;p30"/>
            <p:cNvSpPr/>
            <p:nvPr/>
          </p:nvSpPr>
          <p:spPr>
            <a:xfrm>
              <a:off x="5690493" y="821081"/>
              <a:ext cx="921599" cy="369332"/>
            </a:xfrm>
            <a:prstGeom prst="rect">
              <a:avLst/>
            </a:prstGeom>
            <a:blipFill rotWithShape="1">
              <a:blip r:embed="rId9">
                <a:alphaModFix/>
              </a:blip>
              <a:stretch>
                <a:fillRect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716" name="Google Shape;716;p30"/>
          <p:cNvSpPr/>
          <p:nvPr/>
        </p:nvSpPr>
        <p:spPr>
          <a:xfrm>
            <a:off x="7576467" y="2696595"/>
            <a:ext cx="654496" cy="3399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30"/>
          <p:cNvSpPr/>
          <p:nvPr/>
        </p:nvSpPr>
        <p:spPr>
          <a:xfrm>
            <a:off x="7475556" y="2273688"/>
            <a:ext cx="676777" cy="1525766"/>
          </a:xfrm>
          <a:prstGeom prst="curvedLeftArrow">
            <a:avLst>
              <a:gd name="adj1" fmla="val 25000"/>
              <a:gd name="adj2" fmla="val 45602"/>
              <a:gd name="adj3" fmla="val 25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30"/>
          <p:cNvSpPr/>
          <p:nvPr/>
        </p:nvSpPr>
        <p:spPr>
          <a:xfrm>
            <a:off x="4999157" y="1935883"/>
            <a:ext cx="2445072" cy="2235548"/>
          </a:xfrm>
          <a:prstGeom prst="roundRect">
            <a:avLst>
              <a:gd name="adj" fmla="val 682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30"/>
          <p:cNvSpPr/>
          <p:nvPr/>
        </p:nvSpPr>
        <p:spPr>
          <a:xfrm rot="5400000">
            <a:off x="5994637" y="1628732"/>
            <a:ext cx="473659" cy="338667"/>
          </a:xfrm>
          <a:prstGeom prst="rightArrow">
            <a:avLst>
              <a:gd name="adj1" fmla="val 50000"/>
              <a:gd name="adj2"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p30"/>
          <p:cNvSpPr/>
          <p:nvPr/>
        </p:nvSpPr>
        <p:spPr>
          <a:xfrm>
            <a:off x="6395194" y="1583439"/>
            <a:ext cx="681533" cy="377539"/>
          </a:xfrm>
          <a:prstGeom prst="rect">
            <a:avLst/>
          </a:prstGeom>
          <a:blipFill rotWithShape="1">
            <a:blip r:embed="rId10">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21" name="Google Shape;721;p30"/>
          <p:cNvSpPr/>
          <p:nvPr/>
        </p:nvSpPr>
        <p:spPr>
          <a:xfrm>
            <a:off x="3350884" y="4718419"/>
            <a:ext cx="1665209" cy="354114"/>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22" name="Google Shape;722;p30"/>
          <p:cNvGrpSpPr/>
          <p:nvPr/>
        </p:nvGrpSpPr>
        <p:grpSpPr>
          <a:xfrm>
            <a:off x="5068376" y="4526757"/>
            <a:ext cx="2325563" cy="889030"/>
            <a:chOff x="5068376" y="4526757"/>
            <a:chExt cx="2325563" cy="889030"/>
          </a:xfrm>
        </p:grpSpPr>
        <p:sp>
          <p:nvSpPr>
            <p:cNvPr id="723" name="Google Shape;723;p30"/>
            <p:cNvSpPr/>
            <p:nvPr/>
          </p:nvSpPr>
          <p:spPr>
            <a:xfrm>
              <a:off x="5068376" y="4526757"/>
              <a:ext cx="2284889" cy="889030"/>
            </a:xfrm>
            <a:prstGeom prst="roundRect">
              <a:avLst>
                <a:gd name="adj" fmla="val 16667"/>
              </a:avLst>
            </a:prstGeom>
            <a:solidFill>
              <a:srgbClr val="FFFC00">
                <a:alpha val="4549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4" name="Google Shape;724;p30"/>
            <p:cNvSpPr txBox="1"/>
            <p:nvPr/>
          </p:nvSpPr>
          <p:spPr>
            <a:xfrm>
              <a:off x="5264013" y="4966867"/>
              <a:ext cx="1981696" cy="276999"/>
            </a:xfrm>
            <a:prstGeom prst="rect">
              <a:avLst/>
            </a:prstGeom>
            <a:blipFill rotWithShape="1">
              <a:blip r:embed="rId11">
                <a:alphaModFix/>
              </a:blip>
              <a:stretch>
                <a:fillRect l="-1898" t="-13041" r="-3163" b="-304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25" name="Google Shape;725;p30"/>
            <p:cNvSpPr txBox="1"/>
            <p:nvPr/>
          </p:nvSpPr>
          <p:spPr>
            <a:xfrm>
              <a:off x="5113250" y="4616050"/>
              <a:ext cx="22806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Eval trained ML model</a:t>
              </a:r>
              <a:endParaRPr/>
            </a:p>
          </p:txBody>
        </p:sp>
      </p:grpSp>
      <p:grpSp>
        <p:nvGrpSpPr>
          <p:cNvPr id="726" name="Google Shape;726;p30"/>
          <p:cNvGrpSpPr/>
          <p:nvPr/>
        </p:nvGrpSpPr>
        <p:grpSpPr>
          <a:xfrm>
            <a:off x="6086974" y="4054946"/>
            <a:ext cx="778157" cy="467303"/>
            <a:chOff x="6086974" y="2869609"/>
            <a:chExt cx="778157" cy="467303"/>
          </a:xfrm>
        </p:grpSpPr>
        <p:sp>
          <p:nvSpPr>
            <p:cNvPr id="727" name="Google Shape;727;p30"/>
            <p:cNvSpPr/>
            <p:nvPr/>
          </p:nvSpPr>
          <p:spPr>
            <a:xfrm rot="5400000">
              <a:off x="6027136" y="2929447"/>
              <a:ext cx="467303" cy="347626"/>
            </a:xfrm>
            <a:prstGeom prst="rightArrow">
              <a:avLst>
                <a:gd name="adj1" fmla="val 50000"/>
                <a:gd name="adj2" fmla="val 50000"/>
              </a:avLst>
            </a:prstGeom>
            <a:solidFill>
              <a:srgbClr val="FFFC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8" name="Google Shape;728;p30"/>
            <p:cNvSpPr/>
            <p:nvPr/>
          </p:nvSpPr>
          <p:spPr>
            <a:xfrm>
              <a:off x="6395194" y="2956466"/>
              <a:ext cx="469937"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729" name="Google Shape;729;p30"/>
          <p:cNvSpPr/>
          <p:nvPr/>
        </p:nvSpPr>
        <p:spPr>
          <a:xfrm>
            <a:off x="5736798" y="5919797"/>
            <a:ext cx="1017394"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30" name="Google Shape;730;p30"/>
          <p:cNvSpPr/>
          <p:nvPr/>
        </p:nvSpPr>
        <p:spPr>
          <a:xfrm rot="5400000">
            <a:off x="6010137" y="5489840"/>
            <a:ext cx="467303" cy="347626"/>
          </a:xfrm>
          <a:prstGeom prst="rightArrow">
            <a:avLst>
              <a:gd name="adj1" fmla="val 50000"/>
              <a:gd name="adj2" fmla="val 50000"/>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30"/>
          <p:cNvSpPr/>
          <p:nvPr/>
        </p:nvSpPr>
        <p:spPr>
          <a:xfrm>
            <a:off x="7355924" y="4754431"/>
            <a:ext cx="467303" cy="347626"/>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30"/>
          <p:cNvSpPr txBox="1"/>
          <p:nvPr/>
        </p:nvSpPr>
        <p:spPr>
          <a:xfrm>
            <a:off x="7852916" y="4669766"/>
            <a:ext cx="183736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Troubleshoot</a:t>
            </a:r>
            <a:endParaRPr/>
          </a:p>
        </p:txBody>
      </p:sp>
      <p:grpSp>
        <p:nvGrpSpPr>
          <p:cNvPr id="733" name="Google Shape;733;p30"/>
          <p:cNvGrpSpPr/>
          <p:nvPr/>
        </p:nvGrpSpPr>
        <p:grpSpPr>
          <a:xfrm>
            <a:off x="9177868" y="5102058"/>
            <a:ext cx="2878666" cy="1755942"/>
            <a:chOff x="9177868" y="5102058"/>
            <a:chExt cx="2878666" cy="1755942"/>
          </a:xfrm>
        </p:grpSpPr>
        <p:sp>
          <p:nvSpPr>
            <p:cNvPr id="734" name="Google Shape;734;p30"/>
            <p:cNvSpPr/>
            <p:nvPr/>
          </p:nvSpPr>
          <p:spPr>
            <a:xfrm>
              <a:off x="9177868" y="5102058"/>
              <a:ext cx="2878666" cy="1755942"/>
            </a:xfrm>
            <a:prstGeom prst="cloudCallout">
              <a:avLst>
                <a:gd name="adj1" fmla="val -65477"/>
                <a:gd name="adj2" fmla="val -44054"/>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30"/>
            <p:cNvSpPr txBox="1"/>
            <p:nvPr/>
          </p:nvSpPr>
          <p:spPr>
            <a:xfrm>
              <a:off x="9794130" y="5392654"/>
              <a:ext cx="1700658"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Sufficient data?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Right features?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Right model?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Proper training?</a:t>
              </a:r>
              <a:endParaRPr/>
            </a:p>
          </p:txBody>
        </p:sp>
      </p:grpSp>
      <p:sp>
        <p:nvSpPr>
          <p:cNvPr id="736" name="Google Shape;73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Tree>
    <p:extLst>
      <p:ext uri="{BB962C8B-B14F-4D97-AF65-F5344CB8AC3E}">
        <p14:creationId xmlns:p14="http://schemas.microsoft.com/office/powerpoint/2010/main" val="713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Effect transition="in" filter="fade">
                                      <p:cBhvr>
                                        <p:cTn id="7" dur="500"/>
                                        <p:tgtEl>
                                          <p:spTgt spid="721"/>
                                        </p:tgtEl>
                                      </p:cBhvr>
                                    </p:animEffect>
                                  </p:childTnLst>
                                </p:cTn>
                              </p:par>
                              <p:par>
                                <p:cTn id="8" presetID="10" presetClass="entr" presetSubtype="0" fill="hold" nodeType="withEffect">
                                  <p:stCondLst>
                                    <p:cond delay="0"/>
                                  </p:stCondLst>
                                  <p:childTnLst>
                                    <p:set>
                                      <p:cBhvr>
                                        <p:cTn id="9" dur="1" fill="hold">
                                          <p:stCondLst>
                                            <p:cond delay="0"/>
                                          </p:stCondLst>
                                        </p:cTn>
                                        <p:tgtEl>
                                          <p:spTgt spid="726"/>
                                        </p:tgtEl>
                                        <p:attrNameLst>
                                          <p:attrName>style.visibility</p:attrName>
                                        </p:attrNameLst>
                                      </p:cBhvr>
                                      <p:to>
                                        <p:strVal val="visible"/>
                                      </p:to>
                                    </p:set>
                                    <p:animEffect transition="in" filter="fade">
                                      <p:cBhvr>
                                        <p:cTn id="10" dur="500"/>
                                        <p:tgtEl>
                                          <p:spTgt spid="726"/>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0"/>
                                        </p:tgtEl>
                                        <p:attrNameLst>
                                          <p:attrName>style.visibility</p:attrName>
                                        </p:attrNameLst>
                                      </p:cBhvr>
                                      <p:to>
                                        <p:strVal val="visible"/>
                                      </p:to>
                                    </p:set>
                                    <p:animEffect transition="in" filter="fade">
                                      <p:cBhvr>
                                        <p:cTn id="18" dur="500"/>
                                        <p:tgtEl>
                                          <p:spTgt spid="730"/>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7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31"/>
                                        </p:tgtEl>
                                        <p:attrNameLst>
                                          <p:attrName>style.visibility</p:attrName>
                                        </p:attrNameLst>
                                      </p:cBhvr>
                                      <p:to>
                                        <p:strVal val="visible"/>
                                      </p:to>
                                    </p:set>
                                    <p:animEffect transition="in" filter="fade">
                                      <p:cBhvr>
                                        <p:cTn id="26" dur="500"/>
                                        <p:tgtEl>
                                          <p:spTgt spid="731"/>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732"/>
                                        </p:tgtEl>
                                        <p:attrNameLst>
                                          <p:attrName>style.visibility</p:attrName>
                                        </p:attrNameLst>
                                      </p:cBhvr>
                                      <p:to>
                                        <p:strVal val="visible"/>
                                      </p:to>
                                    </p:set>
                                  </p:childTnLst>
                                </p:cTn>
                              </p:par>
                            </p:childTnLst>
                          </p:cTn>
                        </p:par>
                        <p:par>
                          <p:cTn id="30" fill="hold">
                            <p:stCondLst>
                              <p:cond delay="501"/>
                            </p:stCondLst>
                            <p:childTnLst>
                              <p:par>
                                <p:cTn id="31" presetID="10" presetClass="entr" presetSubtype="0" fill="hold" nodeType="afterEffect">
                                  <p:stCondLst>
                                    <p:cond delay="0"/>
                                  </p:stCondLst>
                                  <p:childTnLst>
                                    <p:set>
                                      <p:cBhvr>
                                        <p:cTn id="32" dur="1" fill="hold">
                                          <p:stCondLst>
                                            <p:cond delay="0"/>
                                          </p:stCondLst>
                                        </p:cTn>
                                        <p:tgtEl>
                                          <p:spTgt spid="733"/>
                                        </p:tgtEl>
                                        <p:attrNameLst>
                                          <p:attrName>style.visibility</p:attrName>
                                        </p:attrNameLst>
                                      </p:cBhvr>
                                      <p:to>
                                        <p:strVal val="visible"/>
                                      </p:to>
                                    </p:set>
                                    <p:animEffect transition="in" filter="fade">
                                      <p:cBhvr>
                                        <p:cTn id="33"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5900-58A3-A443-8B3B-62294D4E7781}"/>
              </a:ext>
            </a:extLst>
          </p:cNvPr>
          <p:cNvSpPr>
            <a:spLocks noGrp="1"/>
          </p:cNvSpPr>
          <p:nvPr>
            <p:ph type="title"/>
          </p:nvPr>
        </p:nvSpPr>
        <p:spPr/>
        <p:txBody>
          <a:bodyPr/>
          <a:lstStyle/>
          <a:p>
            <a:r>
              <a:rPr lang="en-US" dirty="0"/>
              <a:t>Evaluate your Machine Learning Algorithm</a:t>
            </a:r>
          </a:p>
        </p:txBody>
      </p:sp>
      <p:sp>
        <p:nvSpPr>
          <p:cNvPr id="3" name="Rectangle 2">
            <a:extLst>
              <a:ext uri="{FF2B5EF4-FFF2-40B4-BE49-F238E27FC236}">
                <a16:creationId xmlns:a16="http://schemas.microsoft.com/office/drawing/2014/main" id="{E09F3FA1-826B-A64C-A7B1-CA35F1A39AAC}"/>
              </a:ext>
            </a:extLst>
          </p:cNvPr>
          <p:cNvSpPr/>
          <p:nvPr/>
        </p:nvSpPr>
        <p:spPr>
          <a:xfrm>
            <a:off x="1080654" y="2052890"/>
            <a:ext cx="6096000" cy="646331"/>
          </a:xfrm>
          <a:prstGeom prst="rect">
            <a:avLst/>
          </a:prstGeom>
        </p:spPr>
        <p:txBody>
          <a:bodyPr>
            <a:spAutoFit/>
          </a:bodyPr>
          <a:lstStyle/>
          <a:p>
            <a:r>
              <a:rPr lang="en-US" dirty="0">
                <a:solidFill>
                  <a:srgbClr val="292929"/>
                </a:solidFill>
                <a:latin typeface="medium-content-serif-font"/>
              </a:rPr>
              <a:t>Evaluating your machine learning algorithm is an essential part of any project. </a:t>
            </a:r>
            <a:endParaRPr lang="en-US" dirty="0"/>
          </a:p>
        </p:txBody>
      </p:sp>
      <p:sp>
        <p:nvSpPr>
          <p:cNvPr id="4" name="Rectangle 3">
            <a:extLst>
              <a:ext uri="{FF2B5EF4-FFF2-40B4-BE49-F238E27FC236}">
                <a16:creationId xmlns:a16="http://schemas.microsoft.com/office/drawing/2014/main" id="{B17A5DB7-DA11-8A43-8F37-50C5A51D1AD4}"/>
              </a:ext>
            </a:extLst>
          </p:cNvPr>
          <p:cNvSpPr/>
          <p:nvPr/>
        </p:nvSpPr>
        <p:spPr>
          <a:xfrm>
            <a:off x="1080654" y="2999078"/>
            <a:ext cx="6096000" cy="2031325"/>
          </a:xfrm>
          <a:prstGeom prst="rect">
            <a:avLst/>
          </a:prstGeom>
        </p:spPr>
        <p:txBody>
          <a:bodyPr>
            <a:spAutoFit/>
          </a:bodyPr>
          <a:lstStyle/>
          <a:p>
            <a:r>
              <a:rPr lang="en-US" i="1" dirty="0">
                <a:solidFill>
                  <a:srgbClr val="292929"/>
                </a:solidFill>
                <a:latin typeface="medium-content-serif-font"/>
              </a:rPr>
              <a:t>Classification Accuracy</a:t>
            </a:r>
          </a:p>
          <a:p>
            <a:r>
              <a:rPr lang="en-US" i="1" dirty="0">
                <a:solidFill>
                  <a:srgbClr val="292929"/>
                </a:solidFill>
                <a:latin typeface="medium-content-serif-font"/>
              </a:rPr>
              <a:t>Logarithmic Loss</a:t>
            </a:r>
          </a:p>
          <a:p>
            <a:r>
              <a:rPr lang="en-US" i="1" dirty="0">
                <a:solidFill>
                  <a:srgbClr val="292929"/>
                </a:solidFill>
                <a:latin typeface="medium-content-serif-font"/>
              </a:rPr>
              <a:t>Confusion Matrix</a:t>
            </a:r>
          </a:p>
          <a:p>
            <a:r>
              <a:rPr lang="en-US" i="1" dirty="0">
                <a:solidFill>
                  <a:srgbClr val="292929"/>
                </a:solidFill>
                <a:latin typeface="medium-content-serif-font"/>
              </a:rPr>
              <a:t>Area under Curve</a:t>
            </a:r>
          </a:p>
          <a:p>
            <a:r>
              <a:rPr lang="en-US" i="1" dirty="0">
                <a:solidFill>
                  <a:srgbClr val="292929"/>
                </a:solidFill>
                <a:latin typeface="medium-content-serif-font"/>
              </a:rPr>
              <a:t>F1 Score</a:t>
            </a:r>
          </a:p>
          <a:p>
            <a:r>
              <a:rPr lang="en-US" i="1" dirty="0">
                <a:solidFill>
                  <a:srgbClr val="292929"/>
                </a:solidFill>
                <a:latin typeface="medium-content-serif-font"/>
              </a:rPr>
              <a:t>Mean Absolute Error</a:t>
            </a:r>
          </a:p>
          <a:p>
            <a:r>
              <a:rPr lang="en-US" i="1" dirty="0">
                <a:solidFill>
                  <a:srgbClr val="292929"/>
                </a:solidFill>
                <a:latin typeface="medium-content-serif-font"/>
              </a:rPr>
              <a:t>Mean Squared Error</a:t>
            </a:r>
            <a:endParaRPr lang="en-US" b="0" i="1" dirty="0">
              <a:solidFill>
                <a:srgbClr val="292929"/>
              </a:solidFill>
              <a:effectLst/>
              <a:latin typeface="medium-content-serif-font"/>
            </a:endParaRPr>
          </a:p>
        </p:txBody>
      </p:sp>
      <p:sp>
        <p:nvSpPr>
          <p:cNvPr id="5" name="Rectangle 4">
            <a:extLst>
              <a:ext uri="{FF2B5EF4-FFF2-40B4-BE49-F238E27FC236}">
                <a16:creationId xmlns:a16="http://schemas.microsoft.com/office/drawing/2014/main" id="{2BBC9C1E-38B5-F046-9398-BA924DDFEEC7}"/>
              </a:ext>
            </a:extLst>
          </p:cNvPr>
          <p:cNvSpPr/>
          <p:nvPr/>
        </p:nvSpPr>
        <p:spPr>
          <a:xfrm>
            <a:off x="1080654" y="5330260"/>
            <a:ext cx="6096000" cy="646331"/>
          </a:xfrm>
          <a:prstGeom prst="rect">
            <a:avLst/>
          </a:prstGeom>
        </p:spPr>
        <p:txBody>
          <a:bodyPr>
            <a:spAutoFit/>
          </a:bodyPr>
          <a:lstStyle/>
          <a:p>
            <a:r>
              <a:rPr lang="en-US" dirty="0">
                <a:hlinkClick r:id="rId3"/>
              </a:rPr>
              <a:t>https://towardsdatascience.com/metrics-to-evaluate-your-machine-learning-algorithm-f10ba6e38234</a:t>
            </a:r>
            <a:endParaRPr lang="en-US" dirty="0"/>
          </a:p>
        </p:txBody>
      </p:sp>
    </p:spTree>
    <p:extLst>
      <p:ext uri="{BB962C8B-B14F-4D97-AF65-F5344CB8AC3E}">
        <p14:creationId xmlns:p14="http://schemas.microsoft.com/office/powerpoint/2010/main" val="3706530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31850" y="201612"/>
            <a:ext cx="10515600" cy="11334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The ML workflow</a:t>
            </a:r>
            <a:endParaRPr dirty="0"/>
          </a:p>
        </p:txBody>
      </p:sp>
      <p:sp>
        <p:nvSpPr>
          <p:cNvPr id="156" name="Google Shape;156;p19"/>
          <p:cNvSpPr txBox="1">
            <a:spLocks noGrp="1"/>
          </p:cNvSpPr>
          <p:nvPr>
            <p:ph type="body" idx="1"/>
          </p:nvPr>
        </p:nvSpPr>
        <p:spPr>
          <a:xfrm>
            <a:off x="831850" y="1335087"/>
            <a:ext cx="10515600" cy="4754563"/>
          </a:xfrm>
          <a:prstGeom prst="rect">
            <a:avLst/>
          </a:prstGeom>
          <a:noFill/>
          <a:ln>
            <a:noFill/>
          </a:ln>
        </p:spPr>
        <p:txBody>
          <a:bodyPr spcFirstLastPara="1" wrap="square" lIns="91425" tIns="45700" rIns="91425" bIns="45700" anchor="t" anchorCtr="0">
            <a:noAutofit/>
          </a:bodyPr>
          <a:lstStyle/>
          <a:p>
            <a:pPr marL="457200" indent="-457200">
              <a:spcBef>
                <a:spcPts val="0"/>
              </a:spcBef>
              <a:buClr>
                <a:srgbClr val="888888"/>
              </a:buClr>
              <a:buSzPts val="2400"/>
              <a:buAutoNum type="arabicPeriod"/>
            </a:pPr>
            <a:r>
              <a:rPr lang="en-US" b="1" dirty="0">
                <a:solidFill>
                  <a:srgbClr val="C00000"/>
                </a:solidFill>
              </a:rPr>
              <a:t>Define Appropriately the Problem</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Collect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Choose a Measure of Success: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Preparing The Data</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Splitting Data Into Subsets</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Training the Model</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Test the the Model </a:t>
            </a:r>
          </a:p>
          <a:p>
            <a:pPr marL="457200" indent="-457200">
              <a:spcBef>
                <a:spcPts val="0"/>
              </a:spcBef>
              <a:buClr>
                <a:srgbClr val="888888"/>
              </a:buClr>
              <a:buSzPts val="2400"/>
              <a:buFont typeface="Arial" panose="020B0604020202020204" pitchFamily="34" charset="0"/>
              <a:buAutoNum type="arabicPeriod"/>
            </a:pPr>
            <a:r>
              <a:rPr lang="en-US" b="1" dirty="0">
                <a:solidFill>
                  <a:srgbClr val="C00000"/>
                </a:solidFill>
              </a:rPr>
              <a:t>Tune Hyperparameters</a:t>
            </a:r>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p>
          <a:p>
            <a:pPr marL="457200" indent="-457200">
              <a:spcBef>
                <a:spcPts val="0"/>
              </a:spcBef>
              <a:buClr>
                <a:srgbClr val="888888"/>
              </a:buClr>
              <a:buSzPts val="2400"/>
              <a:buFont typeface="Arial" panose="020B0604020202020204" pitchFamily="34" charset="0"/>
              <a:buAutoNum type="arabicPeriod"/>
            </a:pPr>
            <a:endParaRPr lang="en-US" b="1" dirty="0">
              <a:solidFill>
                <a:schemeClr val="tx1"/>
              </a:solidFill>
            </a:endParaRPr>
          </a:p>
          <a:p>
            <a:pPr marL="457200" indent="-457200">
              <a:spcBef>
                <a:spcPts val="0"/>
              </a:spcBef>
              <a:buClr>
                <a:srgbClr val="888888"/>
              </a:buClr>
              <a:buSzPts val="2400"/>
              <a:buAutoNum type="arabicPeriod"/>
            </a:pPr>
            <a:endParaRPr lang="en-US" b="1" dirty="0"/>
          </a:p>
          <a:p>
            <a:pPr marL="0" lvl="0" indent="0" algn="l" rtl="0">
              <a:lnSpc>
                <a:spcPct val="90000"/>
              </a:lnSpc>
              <a:spcBef>
                <a:spcPts val="0"/>
              </a:spcBef>
              <a:spcAft>
                <a:spcPts val="0"/>
              </a:spcAft>
              <a:buClr>
                <a:srgbClr val="888888"/>
              </a:buClr>
              <a:buSzPts val="2400"/>
              <a:buNone/>
            </a:pPr>
            <a:endParaRPr dirty="0"/>
          </a:p>
        </p:txBody>
      </p:sp>
      <p:sp>
        <p:nvSpPr>
          <p:cNvPr id="4" name="Rectangle 3">
            <a:extLst>
              <a:ext uri="{FF2B5EF4-FFF2-40B4-BE49-F238E27FC236}">
                <a16:creationId xmlns:a16="http://schemas.microsoft.com/office/drawing/2014/main" id="{6C6EB4AF-755C-F942-816B-0E2F951C732B}"/>
              </a:ext>
            </a:extLst>
          </p:cNvPr>
          <p:cNvSpPr/>
          <p:nvPr/>
        </p:nvSpPr>
        <p:spPr>
          <a:xfrm>
            <a:off x="1177636" y="4789264"/>
            <a:ext cx="9836728" cy="369332"/>
          </a:xfrm>
          <a:prstGeom prst="rect">
            <a:avLst/>
          </a:prstGeom>
        </p:spPr>
        <p:txBody>
          <a:bodyPr wrap="square">
            <a:spAutoFit/>
          </a:bodyPr>
          <a:lstStyle/>
          <a:p>
            <a:r>
              <a:rPr lang="en-US" dirty="0">
                <a:hlinkClick r:id="rId3"/>
              </a:rPr>
              <a:t>https://medium.com/criteo-labs/hyper-parameter-optimization-algorithms-2fe447525903</a:t>
            </a:r>
            <a:endParaRPr lang="en-US" dirty="0"/>
          </a:p>
        </p:txBody>
      </p:sp>
    </p:spTree>
    <p:extLst>
      <p:ext uri="{BB962C8B-B14F-4D97-AF65-F5344CB8AC3E}">
        <p14:creationId xmlns:p14="http://schemas.microsoft.com/office/powerpoint/2010/main" val="240759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840A-2F48-1944-9DEA-6EA3463C405C}"/>
              </a:ext>
            </a:extLst>
          </p:cNvPr>
          <p:cNvSpPr>
            <a:spLocks noGrp="1"/>
          </p:cNvSpPr>
          <p:nvPr>
            <p:ph type="title"/>
          </p:nvPr>
        </p:nvSpPr>
        <p:spPr/>
        <p:txBody>
          <a:bodyPr/>
          <a:lstStyle/>
          <a:p>
            <a:r>
              <a:rPr lang="en-US" dirty="0"/>
              <a:t>Introduction to Machine Learning using </a:t>
            </a:r>
            <a:br>
              <a:rPr lang="en-US" dirty="0"/>
            </a:br>
            <a:r>
              <a:rPr lang="en-US" dirty="0" err="1"/>
              <a:t>Scikit</a:t>
            </a:r>
            <a:r>
              <a:rPr lang="en-US" dirty="0"/>
              <a:t>-Learn</a:t>
            </a:r>
          </a:p>
        </p:txBody>
      </p:sp>
      <p:sp>
        <p:nvSpPr>
          <p:cNvPr id="3" name="Rectangle 2">
            <a:extLst>
              <a:ext uri="{FF2B5EF4-FFF2-40B4-BE49-F238E27FC236}">
                <a16:creationId xmlns:a16="http://schemas.microsoft.com/office/drawing/2014/main" id="{1CBF939C-B38B-5145-80FC-5514CF51B768}"/>
              </a:ext>
            </a:extLst>
          </p:cNvPr>
          <p:cNvSpPr/>
          <p:nvPr/>
        </p:nvSpPr>
        <p:spPr>
          <a:xfrm>
            <a:off x="838200" y="1997424"/>
            <a:ext cx="9081655" cy="3785652"/>
          </a:xfrm>
          <a:prstGeom prst="rect">
            <a:avLst/>
          </a:prstGeom>
        </p:spPr>
        <p:txBody>
          <a:bodyPr wrap="square">
            <a:spAutoFit/>
          </a:bodyPr>
          <a:lstStyle/>
          <a:p>
            <a:r>
              <a:rPr lang="en-US" sz="2400" dirty="0">
                <a:hlinkClick r:id="rId3"/>
              </a:rPr>
              <a:t>Tutorials</a:t>
            </a:r>
          </a:p>
          <a:p>
            <a:r>
              <a:rPr lang="en-US" sz="2400" dirty="0">
                <a:hlinkClick r:id="rId4"/>
              </a:rPr>
              <a:t>https://scikit-learn.org/stable/</a:t>
            </a:r>
            <a:endParaRPr lang="en-US" sz="2400" dirty="0"/>
          </a:p>
          <a:p>
            <a:r>
              <a:rPr lang="en-US" sz="2400" dirty="0">
                <a:hlinkClick r:id="rId5"/>
              </a:rPr>
              <a:t>https://scikit-learn.org/stable/tutorial/basic/tutorial.html</a:t>
            </a:r>
            <a:endParaRPr lang="en-US" sz="2400" dirty="0"/>
          </a:p>
          <a:p>
            <a:r>
              <a:rPr lang="en-US" sz="2400" dirty="0">
                <a:hlinkClick r:id="rId6"/>
              </a:rPr>
              <a:t>https://www.guru99.com/scikit-learn-tutorial.html</a:t>
            </a:r>
            <a:endParaRPr lang="en-US" sz="2400" dirty="0">
              <a:hlinkClick r:id="rId3"/>
            </a:endParaRPr>
          </a:p>
          <a:p>
            <a:endParaRPr lang="en-US" sz="2400" dirty="0">
              <a:hlinkClick r:id="rId3"/>
            </a:endParaRPr>
          </a:p>
          <a:p>
            <a:endParaRPr lang="en-US" sz="2400" dirty="0">
              <a:hlinkClick r:id="rId3"/>
            </a:endParaRPr>
          </a:p>
          <a:p>
            <a:r>
              <a:rPr lang="en-US" sz="2400" dirty="0">
                <a:hlinkClick r:id="rId3"/>
              </a:rPr>
              <a:t>ML Projects for beginners</a:t>
            </a:r>
          </a:p>
          <a:p>
            <a:r>
              <a:rPr lang="en-US" sz="2400" dirty="0">
                <a:hlinkClick r:id="rId3"/>
              </a:rPr>
              <a:t>https://github.com/jakevdp/sklearn_tutorial</a:t>
            </a:r>
            <a:endParaRPr lang="en-US" sz="2400" dirty="0"/>
          </a:p>
          <a:p>
            <a:r>
              <a:rPr lang="en-US" sz="2400" dirty="0">
                <a:hlinkClick r:id="rId6"/>
              </a:rPr>
              <a:t>https://www.guru99.com/scikit-learn-tutorial.html</a:t>
            </a:r>
            <a:endParaRPr lang="en-US" sz="2400" dirty="0"/>
          </a:p>
          <a:p>
            <a:r>
              <a:rPr lang="en-US" sz="2400" dirty="0">
                <a:hlinkClick r:id="rId7"/>
              </a:rPr>
              <a:t>https://elitedatascience.com/machine-learning-projects-for-beginners</a:t>
            </a:r>
            <a:endParaRPr lang="en-US" sz="2400" dirty="0"/>
          </a:p>
        </p:txBody>
      </p:sp>
      <p:sp>
        <p:nvSpPr>
          <p:cNvPr id="4" name="Rectangle 3">
            <a:extLst>
              <a:ext uri="{FF2B5EF4-FFF2-40B4-BE49-F238E27FC236}">
                <a16:creationId xmlns:a16="http://schemas.microsoft.com/office/drawing/2014/main" id="{A2880914-F306-A44C-AF0A-BAFADB11AFE8}"/>
              </a:ext>
            </a:extLst>
          </p:cNvPr>
          <p:cNvSpPr/>
          <p:nvPr/>
        </p:nvSpPr>
        <p:spPr>
          <a:xfrm>
            <a:off x="5257800" y="1258760"/>
            <a:ext cx="6096000" cy="1477328"/>
          </a:xfrm>
          <a:prstGeom prst="rect">
            <a:avLst/>
          </a:prstGeom>
        </p:spPr>
        <p:txBody>
          <a:bodyPr>
            <a:spAutoFit/>
          </a:bodyPr>
          <a:lstStyle/>
          <a:p>
            <a:r>
              <a:rPr lang="en-US" b="1" dirty="0" err="1">
                <a:solidFill>
                  <a:srgbClr val="222222"/>
                </a:solidFill>
                <a:latin typeface="Roboto"/>
              </a:rPr>
              <a:t>Scikit</a:t>
            </a:r>
            <a:r>
              <a:rPr lang="en-US" dirty="0">
                <a:solidFill>
                  <a:srgbClr val="222222"/>
                </a:solidFill>
                <a:latin typeface="Roboto"/>
              </a:rPr>
              <a:t>-</a:t>
            </a:r>
            <a:r>
              <a:rPr lang="en-US" b="1" dirty="0">
                <a:solidFill>
                  <a:srgbClr val="222222"/>
                </a:solidFill>
                <a:latin typeface="Roboto"/>
              </a:rPr>
              <a:t>learn</a:t>
            </a:r>
            <a:r>
              <a:rPr lang="en-US" dirty="0">
                <a:solidFill>
                  <a:srgbClr val="222222"/>
                </a:solidFill>
                <a:latin typeface="Roboto"/>
              </a:rPr>
              <a:t> is probably the most useful library for machine </a:t>
            </a:r>
            <a:r>
              <a:rPr lang="en-US" b="1" dirty="0">
                <a:solidFill>
                  <a:srgbClr val="222222"/>
                </a:solidFill>
                <a:latin typeface="Roboto"/>
              </a:rPr>
              <a:t>learning</a:t>
            </a:r>
            <a:r>
              <a:rPr lang="en-US" dirty="0">
                <a:solidFill>
                  <a:srgbClr val="222222"/>
                </a:solidFill>
                <a:latin typeface="Roboto"/>
              </a:rPr>
              <a:t> in Python. The </a:t>
            </a:r>
            <a:r>
              <a:rPr lang="en-US" dirty="0" err="1">
                <a:solidFill>
                  <a:srgbClr val="222222"/>
                </a:solidFill>
                <a:latin typeface="Roboto"/>
              </a:rPr>
              <a:t>sklearn</a:t>
            </a:r>
            <a:r>
              <a:rPr lang="en-US" dirty="0">
                <a:solidFill>
                  <a:srgbClr val="222222"/>
                </a:solidFill>
                <a:latin typeface="Roboto"/>
              </a:rPr>
              <a:t> library contains a lot of efficient tools for machine </a:t>
            </a:r>
            <a:r>
              <a:rPr lang="en-US" b="1" dirty="0">
                <a:solidFill>
                  <a:srgbClr val="222222"/>
                </a:solidFill>
                <a:latin typeface="Roboto"/>
              </a:rPr>
              <a:t>learning</a:t>
            </a:r>
            <a:r>
              <a:rPr lang="en-US" dirty="0">
                <a:solidFill>
                  <a:srgbClr val="222222"/>
                </a:solidFill>
                <a:latin typeface="Roboto"/>
              </a:rPr>
              <a:t> and statistical modeling including classification, regression, clustering and dimensionality reduction</a:t>
            </a:r>
            <a:endParaRPr lang="en-US" dirty="0"/>
          </a:p>
        </p:txBody>
      </p:sp>
    </p:spTree>
    <p:extLst>
      <p:ext uri="{BB962C8B-B14F-4D97-AF65-F5344CB8AC3E}">
        <p14:creationId xmlns:p14="http://schemas.microsoft.com/office/powerpoint/2010/main" val="726510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l="12857" r="15118"/>
          <a:stretch/>
        </p:blipFill>
        <p:spPr>
          <a:xfrm>
            <a:off x="6442451" y="2329203"/>
            <a:ext cx="5770467" cy="4506686"/>
          </a:xfrm>
          <a:prstGeom prst="rect">
            <a:avLst/>
          </a:prstGeom>
          <a:noFill/>
          <a:ln>
            <a:noFill/>
          </a:ln>
        </p:spPr>
      </p:pic>
      <p:pic>
        <p:nvPicPr>
          <p:cNvPr id="101" name="Google Shape;101;p15"/>
          <p:cNvPicPr preferRelativeResize="0"/>
          <p:nvPr/>
        </p:nvPicPr>
        <p:blipFill rotWithShape="1">
          <a:blip r:embed="rId4">
            <a:alphaModFix/>
          </a:blip>
          <a:srcRect/>
          <a:stretch/>
        </p:blipFill>
        <p:spPr>
          <a:xfrm>
            <a:off x="1" y="0"/>
            <a:ext cx="6442450" cy="4690104"/>
          </a:xfrm>
          <a:prstGeom prst="rect">
            <a:avLst/>
          </a:prstGeom>
          <a:noFill/>
          <a:ln>
            <a:noFill/>
          </a:ln>
        </p:spPr>
      </p:pic>
      <p:sp>
        <p:nvSpPr>
          <p:cNvPr id="102" name="Google Shape;102;p15"/>
          <p:cNvSpPr/>
          <p:nvPr/>
        </p:nvSpPr>
        <p:spPr>
          <a:xfrm>
            <a:off x="6720114" y="174171"/>
            <a:ext cx="4368800" cy="1654629"/>
          </a:xfrm>
          <a:prstGeom prst="wedgeEllipseCallout">
            <a:avLst>
              <a:gd name="adj1" fmla="val -76647"/>
              <a:gd name="adj2" fmla="val 49342"/>
            </a:avLst>
          </a:prstGeom>
          <a:solidFill>
            <a:srgbClr val="FBE4D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1" u="none" strike="noStrike" cap="none">
                <a:solidFill>
                  <a:schemeClr val="dk1"/>
                </a:solidFill>
                <a:latin typeface="Calibri"/>
                <a:ea typeface="Calibri"/>
                <a:cs typeface="Calibri"/>
                <a:sym typeface="Calibri"/>
              </a:rPr>
              <a:t>Field of study that gives computers the ability to learn without being explicitly programmed.</a:t>
            </a:r>
            <a:endParaRPr sz="1800" b="0" i="0" u="none" strike="noStrike" cap="none">
              <a:solidFill>
                <a:schemeClr val="dk1"/>
              </a:solidFill>
              <a:latin typeface="Calibri"/>
              <a:ea typeface="Calibri"/>
              <a:cs typeface="Calibri"/>
              <a:sym typeface="Calibri"/>
            </a:endParaRPr>
          </a:p>
        </p:txBody>
      </p:sp>
      <p:sp>
        <p:nvSpPr>
          <p:cNvPr id="103" name="Google Shape;103;p15"/>
          <p:cNvSpPr txBox="1"/>
          <p:nvPr/>
        </p:nvSpPr>
        <p:spPr>
          <a:xfrm>
            <a:off x="2888342" y="174171"/>
            <a:ext cx="3207657"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i="0" u="none" strike="noStrike" cap="none">
                <a:solidFill>
                  <a:schemeClr val="lt1"/>
                </a:solidFill>
                <a:latin typeface="Calibri"/>
                <a:ea typeface="Calibri"/>
                <a:cs typeface="Calibri"/>
                <a:sym typeface="Calibri"/>
              </a:rPr>
              <a:t>Samuel Arthur coined the term “Machine Learning” in 1959.</a:t>
            </a:r>
            <a:endParaRPr/>
          </a:p>
        </p:txBody>
      </p:sp>
      <p:sp>
        <p:nvSpPr>
          <p:cNvPr id="104" name="Google Shape;104;p15"/>
          <p:cNvSpPr/>
          <p:nvPr/>
        </p:nvSpPr>
        <p:spPr>
          <a:xfrm>
            <a:off x="217714" y="4804230"/>
            <a:ext cx="5878286" cy="1865086"/>
          </a:xfrm>
          <a:prstGeom prst="wedgeEllipseCallout">
            <a:avLst>
              <a:gd name="adj1" fmla="val 98697"/>
              <a:gd name="adj2" fmla="val -35828"/>
            </a:avLst>
          </a:prstGeom>
          <a:solidFill>
            <a:srgbClr val="FBE4D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1" u="none" strike="noStrike" cap="none">
                <a:solidFill>
                  <a:schemeClr val="dk1"/>
                </a:solidFill>
                <a:latin typeface="Calibri"/>
                <a:ea typeface="Calibri"/>
                <a:cs typeface="Calibri"/>
                <a:sym typeface="Calibri"/>
              </a:rPr>
              <a:t>A computer program is said to learn from experience E with respect to some task T and some performance measure P, if its performance on T, as measured by P, improves with experience E.</a:t>
            </a:r>
            <a:endParaRPr sz="1800" b="0" i="0" u="none" strike="noStrike" cap="none">
              <a:solidFill>
                <a:schemeClr val="dk1"/>
              </a:solidFill>
              <a:latin typeface="Calibri"/>
              <a:ea typeface="Calibri"/>
              <a:cs typeface="Calibri"/>
              <a:sym typeface="Calibri"/>
            </a:endParaRPr>
          </a:p>
        </p:txBody>
      </p:sp>
      <p:sp>
        <p:nvSpPr>
          <p:cNvPr id="105" name="Google Shape;105;p15"/>
          <p:cNvSpPr txBox="1"/>
          <p:nvPr/>
        </p:nvSpPr>
        <p:spPr>
          <a:xfrm>
            <a:off x="6442451" y="2483844"/>
            <a:ext cx="22951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lt1"/>
                </a:solidFill>
                <a:latin typeface="Calibri"/>
                <a:ea typeface="Calibri"/>
                <a:cs typeface="Calibri"/>
                <a:sym typeface="Calibri"/>
              </a:rPr>
              <a:t>Tom Mitchell defined ML as a </a:t>
            </a:r>
            <a:r>
              <a:rPr lang="en-US" sz="1800" b="1" i="0" u="none" strike="noStrike" cap="none">
                <a:solidFill>
                  <a:srgbClr val="FFFF00"/>
                </a:solidFill>
                <a:latin typeface="Calibri"/>
                <a:ea typeface="Calibri"/>
                <a:cs typeface="Calibri"/>
                <a:sym typeface="Calibri"/>
              </a:rPr>
              <a:t>well-posed learning problem</a:t>
            </a:r>
            <a:r>
              <a:rPr lang="en-US" sz="1800" b="1" i="0" u="none" strike="noStrike" cap="none">
                <a:solidFill>
                  <a:schemeClr val="lt1"/>
                </a:solidFill>
                <a:latin typeface="Calibri"/>
                <a:ea typeface="Calibri"/>
                <a:cs typeface="Calibri"/>
                <a:sym typeface="Calibri"/>
              </a:rPr>
              <a:t> in 1998.</a:t>
            </a:r>
            <a:endParaRPr/>
          </a:p>
        </p:txBody>
      </p:sp>
    </p:spTree>
    <p:extLst>
      <p:ext uri="{BB962C8B-B14F-4D97-AF65-F5344CB8AC3E}">
        <p14:creationId xmlns:p14="http://schemas.microsoft.com/office/powerpoint/2010/main" val="2666439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err="1"/>
              <a:t>Chemoinformatics</a:t>
            </a:r>
            <a:r>
              <a:rPr lang="en-US" dirty="0"/>
              <a:t> datasets</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40</a:t>
            </a:fld>
            <a:endParaRPr lang="en-US"/>
          </a:p>
        </p:txBody>
      </p:sp>
      <p:sp>
        <p:nvSpPr>
          <p:cNvPr id="9" name="TextBox 8">
            <a:extLst>
              <a:ext uri="{FF2B5EF4-FFF2-40B4-BE49-F238E27FC236}">
                <a16:creationId xmlns:a16="http://schemas.microsoft.com/office/drawing/2014/main" id="{D7AA763A-8A7C-4CCB-A0B3-8FB658FDC6AB}"/>
              </a:ext>
            </a:extLst>
          </p:cNvPr>
          <p:cNvSpPr txBox="1"/>
          <p:nvPr/>
        </p:nvSpPr>
        <p:spPr>
          <a:xfrm>
            <a:off x="390213" y="2155097"/>
            <a:ext cx="2069797" cy="3693319"/>
          </a:xfrm>
          <a:prstGeom prst="rect">
            <a:avLst/>
          </a:prstGeom>
          <a:noFill/>
        </p:spPr>
        <p:txBody>
          <a:bodyPr wrap="none" rtlCol="0">
            <a:spAutoFit/>
          </a:bodyPr>
          <a:lstStyle/>
          <a:p>
            <a:r>
              <a:rPr lang="en-US" b="1" dirty="0"/>
              <a:t>CHEMBL2106227</a:t>
            </a:r>
          </a:p>
          <a:p>
            <a:endParaRPr lang="en-US" b="1" dirty="0"/>
          </a:p>
          <a:p>
            <a:endParaRPr lang="en-US" b="1" dirty="0"/>
          </a:p>
          <a:p>
            <a:r>
              <a:rPr lang="en-US" b="1" dirty="0"/>
              <a:t>CHEMBL27289</a:t>
            </a:r>
          </a:p>
          <a:p>
            <a:endParaRPr lang="en-US" b="1" dirty="0"/>
          </a:p>
          <a:p>
            <a:endParaRPr lang="en-US" b="1" dirty="0"/>
          </a:p>
          <a:p>
            <a:r>
              <a:rPr lang="en-US" b="1" dirty="0"/>
              <a:t>CHEMBL2094620</a:t>
            </a:r>
          </a:p>
          <a:p>
            <a:endParaRPr lang="en-US" b="1" dirty="0"/>
          </a:p>
          <a:p>
            <a:endParaRPr lang="en-US" b="1" dirty="0"/>
          </a:p>
          <a:p>
            <a:r>
              <a:rPr lang="en-US" b="1" dirty="0"/>
              <a:t>CHEMBL70633</a:t>
            </a:r>
          </a:p>
          <a:p>
            <a:endParaRPr lang="en-US" b="1" dirty="0"/>
          </a:p>
          <a:p>
            <a:endParaRPr lang="en-US" b="1" dirty="0"/>
          </a:p>
          <a:p>
            <a:r>
              <a:rPr lang="en-US" b="1" dirty="0"/>
              <a:t>CHEMBL1951415</a:t>
            </a:r>
          </a:p>
        </p:txBody>
      </p:sp>
      <p:sp>
        <p:nvSpPr>
          <p:cNvPr id="10" name="TextBox 9">
            <a:extLst>
              <a:ext uri="{FF2B5EF4-FFF2-40B4-BE49-F238E27FC236}">
                <a16:creationId xmlns:a16="http://schemas.microsoft.com/office/drawing/2014/main" id="{AAB0341B-6393-4977-8DBA-0E4719AB9F53}"/>
              </a:ext>
            </a:extLst>
          </p:cNvPr>
          <p:cNvSpPr txBox="1"/>
          <p:nvPr/>
        </p:nvSpPr>
        <p:spPr>
          <a:xfrm>
            <a:off x="314632" y="1172334"/>
            <a:ext cx="11792376" cy="369332"/>
          </a:xfrm>
          <a:prstGeom prst="rect">
            <a:avLst/>
          </a:prstGeom>
          <a:noFill/>
        </p:spPr>
        <p:txBody>
          <a:bodyPr wrap="square" rtlCol="0">
            <a:spAutoFit/>
          </a:bodyPr>
          <a:lstStyle/>
          <a:p>
            <a:r>
              <a:rPr lang="en-US" b="1" dirty="0"/>
              <a:t>Compound ID		Structure	MW	</a:t>
            </a:r>
            <a:r>
              <a:rPr lang="en-US" b="1" dirty="0" err="1"/>
              <a:t>AlogP</a:t>
            </a:r>
            <a:r>
              <a:rPr lang="en-US" b="1" dirty="0"/>
              <a:t>		Target		Active	IC50 (</a:t>
            </a:r>
            <a:r>
              <a:rPr lang="en-US" b="1" dirty="0" err="1"/>
              <a:t>uM</a:t>
            </a:r>
            <a:r>
              <a:rPr lang="en-US" b="1" dirty="0"/>
              <a:t>)</a:t>
            </a:r>
          </a:p>
        </p:txBody>
      </p:sp>
      <p:pic>
        <p:nvPicPr>
          <p:cNvPr id="11" name="Picture 10">
            <a:extLst>
              <a:ext uri="{FF2B5EF4-FFF2-40B4-BE49-F238E27FC236}">
                <a16:creationId xmlns:a16="http://schemas.microsoft.com/office/drawing/2014/main" id="{25324E03-6F58-401E-8EB5-011D835D04C7}"/>
              </a:ext>
            </a:extLst>
          </p:cNvPr>
          <p:cNvPicPr>
            <a:picLocks noChangeAspect="1"/>
          </p:cNvPicPr>
          <p:nvPr/>
        </p:nvPicPr>
        <p:blipFill>
          <a:blip r:embed="rId2"/>
          <a:stretch>
            <a:fillRect/>
          </a:stretch>
        </p:blipFill>
        <p:spPr>
          <a:xfrm>
            <a:off x="3058459" y="1816056"/>
            <a:ext cx="897437" cy="4241843"/>
          </a:xfrm>
          <a:prstGeom prst="rect">
            <a:avLst/>
          </a:prstGeom>
        </p:spPr>
      </p:pic>
      <p:pic>
        <p:nvPicPr>
          <p:cNvPr id="13" name="Picture 12">
            <a:extLst>
              <a:ext uri="{FF2B5EF4-FFF2-40B4-BE49-F238E27FC236}">
                <a16:creationId xmlns:a16="http://schemas.microsoft.com/office/drawing/2014/main" id="{15D7BFB1-22DE-408D-8B73-FBDB7620907D}"/>
              </a:ext>
            </a:extLst>
          </p:cNvPr>
          <p:cNvPicPr>
            <a:picLocks noChangeAspect="1"/>
          </p:cNvPicPr>
          <p:nvPr/>
        </p:nvPicPr>
        <p:blipFill>
          <a:blip r:embed="rId3"/>
          <a:stretch>
            <a:fillRect/>
          </a:stretch>
        </p:blipFill>
        <p:spPr>
          <a:xfrm>
            <a:off x="4888453" y="1816056"/>
            <a:ext cx="873713" cy="4241842"/>
          </a:xfrm>
          <a:prstGeom prst="rect">
            <a:avLst/>
          </a:prstGeom>
        </p:spPr>
      </p:pic>
      <p:pic>
        <p:nvPicPr>
          <p:cNvPr id="14" name="Picture 13">
            <a:extLst>
              <a:ext uri="{FF2B5EF4-FFF2-40B4-BE49-F238E27FC236}">
                <a16:creationId xmlns:a16="http://schemas.microsoft.com/office/drawing/2014/main" id="{3632F30E-1A48-4FA7-94DC-027C226EFB98}"/>
              </a:ext>
            </a:extLst>
          </p:cNvPr>
          <p:cNvPicPr>
            <a:picLocks noChangeAspect="1"/>
          </p:cNvPicPr>
          <p:nvPr/>
        </p:nvPicPr>
        <p:blipFill>
          <a:blip r:embed="rId4"/>
          <a:stretch>
            <a:fillRect/>
          </a:stretch>
        </p:blipFill>
        <p:spPr>
          <a:xfrm>
            <a:off x="5983302" y="1880835"/>
            <a:ext cx="548219" cy="4241842"/>
          </a:xfrm>
          <a:prstGeom prst="rect">
            <a:avLst/>
          </a:prstGeom>
        </p:spPr>
      </p:pic>
      <p:sp>
        <p:nvSpPr>
          <p:cNvPr id="15" name="TextBox 14">
            <a:extLst>
              <a:ext uri="{FF2B5EF4-FFF2-40B4-BE49-F238E27FC236}">
                <a16:creationId xmlns:a16="http://schemas.microsoft.com/office/drawing/2014/main" id="{FB314198-721D-4459-84EA-2AB4A3C0F4A4}"/>
              </a:ext>
            </a:extLst>
          </p:cNvPr>
          <p:cNvSpPr txBox="1"/>
          <p:nvPr/>
        </p:nvSpPr>
        <p:spPr>
          <a:xfrm>
            <a:off x="9469315" y="2101372"/>
            <a:ext cx="2368061" cy="3693319"/>
          </a:xfrm>
          <a:prstGeom prst="rect">
            <a:avLst/>
          </a:prstGeom>
          <a:noFill/>
        </p:spPr>
        <p:txBody>
          <a:bodyPr wrap="square" rtlCol="0">
            <a:spAutoFit/>
          </a:bodyPr>
          <a:lstStyle/>
          <a:p>
            <a:r>
              <a:rPr lang="en-US" dirty="0"/>
              <a:t>False	1.5</a:t>
            </a:r>
          </a:p>
          <a:p>
            <a:endParaRPr lang="en-US" dirty="0"/>
          </a:p>
          <a:p>
            <a:endParaRPr lang="en-US" dirty="0"/>
          </a:p>
          <a:p>
            <a:r>
              <a:rPr lang="en-US" dirty="0"/>
              <a:t>False	3</a:t>
            </a:r>
          </a:p>
          <a:p>
            <a:endParaRPr lang="en-US" dirty="0"/>
          </a:p>
          <a:p>
            <a:endParaRPr lang="en-US" dirty="0"/>
          </a:p>
          <a:p>
            <a:r>
              <a:rPr lang="en-US" dirty="0"/>
              <a:t>True	0.10</a:t>
            </a:r>
          </a:p>
          <a:p>
            <a:endParaRPr lang="en-US" dirty="0"/>
          </a:p>
          <a:p>
            <a:endParaRPr lang="en-US" dirty="0"/>
          </a:p>
          <a:p>
            <a:r>
              <a:rPr lang="en-US" dirty="0"/>
              <a:t>False	&gt; 100</a:t>
            </a:r>
          </a:p>
          <a:p>
            <a:endParaRPr lang="en-US" dirty="0"/>
          </a:p>
          <a:p>
            <a:endParaRPr lang="en-US" dirty="0"/>
          </a:p>
          <a:p>
            <a:r>
              <a:rPr lang="en-US" dirty="0"/>
              <a:t>False	&gt; 100</a:t>
            </a:r>
          </a:p>
        </p:txBody>
      </p:sp>
      <p:sp>
        <p:nvSpPr>
          <p:cNvPr id="19" name="TextBox 18">
            <a:extLst>
              <a:ext uri="{FF2B5EF4-FFF2-40B4-BE49-F238E27FC236}">
                <a16:creationId xmlns:a16="http://schemas.microsoft.com/office/drawing/2014/main" id="{97E933B7-2B9D-463F-A47C-E4AD42D10171}"/>
              </a:ext>
            </a:extLst>
          </p:cNvPr>
          <p:cNvSpPr txBox="1"/>
          <p:nvPr/>
        </p:nvSpPr>
        <p:spPr>
          <a:xfrm>
            <a:off x="7443366" y="2103330"/>
            <a:ext cx="1826141" cy="3693319"/>
          </a:xfrm>
          <a:prstGeom prst="rect">
            <a:avLst/>
          </a:prstGeom>
          <a:noFill/>
        </p:spPr>
        <p:txBody>
          <a:bodyPr wrap="none" rtlCol="0">
            <a:spAutoFit/>
          </a:bodyPr>
          <a:lstStyle/>
          <a:p>
            <a:r>
              <a:rPr lang="en-US" dirty="0"/>
              <a:t>Aurora kinase B</a:t>
            </a:r>
          </a:p>
          <a:p>
            <a:endParaRPr lang="en-US" dirty="0"/>
          </a:p>
          <a:p>
            <a:endParaRPr lang="en-US" dirty="0"/>
          </a:p>
          <a:p>
            <a:r>
              <a:rPr lang="en-US" dirty="0"/>
              <a:t>Aurora kinase B</a:t>
            </a:r>
          </a:p>
          <a:p>
            <a:endParaRPr lang="en-US" dirty="0"/>
          </a:p>
          <a:p>
            <a:endParaRPr lang="en-US" dirty="0"/>
          </a:p>
          <a:p>
            <a:r>
              <a:rPr lang="en-US" dirty="0"/>
              <a:t>Aurora kinase B</a:t>
            </a:r>
          </a:p>
          <a:p>
            <a:endParaRPr lang="en-US" dirty="0"/>
          </a:p>
          <a:p>
            <a:endParaRPr lang="en-US" dirty="0"/>
          </a:p>
          <a:p>
            <a:r>
              <a:rPr lang="en-US" dirty="0"/>
              <a:t>Aurora kinase B</a:t>
            </a:r>
          </a:p>
          <a:p>
            <a:endParaRPr lang="en-US" dirty="0"/>
          </a:p>
          <a:p>
            <a:endParaRPr lang="en-US" dirty="0"/>
          </a:p>
          <a:p>
            <a:r>
              <a:rPr lang="en-US" dirty="0"/>
              <a:t>Aurora kinase B</a:t>
            </a:r>
          </a:p>
        </p:txBody>
      </p:sp>
    </p:spTree>
    <p:extLst>
      <p:ext uri="{BB962C8B-B14F-4D97-AF65-F5344CB8AC3E}">
        <p14:creationId xmlns:p14="http://schemas.microsoft.com/office/powerpoint/2010/main" val="196353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a:t>Types of machine learning tasks</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41</a:t>
            </a:fld>
            <a:endParaRPr lang="en-US"/>
          </a:p>
        </p:txBody>
      </p:sp>
      <p:sp>
        <p:nvSpPr>
          <p:cNvPr id="9" name="TextBox 8">
            <a:extLst>
              <a:ext uri="{FF2B5EF4-FFF2-40B4-BE49-F238E27FC236}">
                <a16:creationId xmlns:a16="http://schemas.microsoft.com/office/drawing/2014/main" id="{D7AA763A-8A7C-4CCB-A0B3-8FB658FDC6AB}"/>
              </a:ext>
            </a:extLst>
          </p:cNvPr>
          <p:cNvSpPr txBox="1"/>
          <p:nvPr/>
        </p:nvSpPr>
        <p:spPr>
          <a:xfrm>
            <a:off x="390213" y="2155097"/>
            <a:ext cx="2069797" cy="3693319"/>
          </a:xfrm>
          <a:prstGeom prst="rect">
            <a:avLst/>
          </a:prstGeom>
          <a:noFill/>
        </p:spPr>
        <p:txBody>
          <a:bodyPr wrap="none" rtlCol="0">
            <a:spAutoFit/>
          </a:bodyPr>
          <a:lstStyle/>
          <a:p>
            <a:r>
              <a:rPr lang="en-US" b="1" dirty="0"/>
              <a:t>CHEMBL2106227</a:t>
            </a:r>
          </a:p>
          <a:p>
            <a:endParaRPr lang="en-US" b="1" dirty="0"/>
          </a:p>
          <a:p>
            <a:endParaRPr lang="en-US" b="1" dirty="0"/>
          </a:p>
          <a:p>
            <a:r>
              <a:rPr lang="en-US" b="1" dirty="0"/>
              <a:t>CHEMBL27289</a:t>
            </a:r>
          </a:p>
          <a:p>
            <a:endParaRPr lang="en-US" b="1" dirty="0"/>
          </a:p>
          <a:p>
            <a:endParaRPr lang="en-US" b="1" dirty="0"/>
          </a:p>
          <a:p>
            <a:r>
              <a:rPr lang="en-US" b="1" dirty="0"/>
              <a:t>CHEMBL2094620</a:t>
            </a:r>
          </a:p>
          <a:p>
            <a:endParaRPr lang="en-US" b="1" dirty="0"/>
          </a:p>
          <a:p>
            <a:endParaRPr lang="en-US" b="1" dirty="0"/>
          </a:p>
          <a:p>
            <a:r>
              <a:rPr lang="en-US" b="1" dirty="0"/>
              <a:t>CHEMBL70633</a:t>
            </a:r>
          </a:p>
          <a:p>
            <a:endParaRPr lang="en-US" b="1" dirty="0"/>
          </a:p>
          <a:p>
            <a:endParaRPr lang="en-US" b="1" dirty="0"/>
          </a:p>
          <a:p>
            <a:r>
              <a:rPr lang="en-US" b="1" dirty="0"/>
              <a:t>CHEMBL1951415</a:t>
            </a:r>
          </a:p>
        </p:txBody>
      </p:sp>
      <p:sp>
        <p:nvSpPr>
          <p:cNvPr id="10" name="TextBox 9">
            <a:extLst>
              <a:ext uri="{FF2B5EF4-FFF2-40B4-BE49-F238E27FC236}">
                <a16:creationId xmlns:a16="http://schemas.microsoft.com/office/drawing/2014/main" id="{AAB0341B-6393-4977-8DBA-0E4719AB9F53}"/>
              </a:ext>
            </a:extLst>
          </p:cNvPr>
          <p:cNvSpPr txBox="1"/>
          <p:nvPr/>
        </p:nvSpPr>
        <p:spPr>
          <a:xfrm>
            <a:off x="314632" y="1172334"/>
            <a:ext cx="11792376" cy="369332"/>
          </a:xfrm>
          <a:prstGeom prst="rect">
            <a:avLst/>
          </a:prstGeom>
          <a:noFill/>
        </p:spPr>
        <p:txBody>
          <a:bodyPr wrap="square" rtlCol="0">
            <a:spAutoFit/>
          </a:bodyPr>
          <a:lstStyle/>
          <a:p>
            <a:r>
              <a:rPr lang="en-US" b="1" dirty="0"/>
              <a:t>Compound ID		Structure						Active	IC50 (</a:t>
            </a:r>
            <a:r>
              <a:rPr lang="en-US" b="1" dirty="0" err="1"/>
              <a:t>uM</a:t>
            </a:r>
            <a:r>
              <a:rPr lang="en-US" b="1" dirty="0"/>
              <a:t>)</a:t>
            </a:r>
          </a:p>
        </p:txBody>
      </p:sp>
      <p:pic>
        <p:nvPicPr>
          <p:cNvPr id="11" name="Picture 10">
            <a:extLst>
              <a:ext uri="{FF2B5EF4-FFF2-40B4-BE49-F238E27FC236}">
                <a16:creationId xmlns:a16="http://schemas.microsoft.com/office/drawing/2014/main" id="{25324E03-6F58-401E-8EB5-011D835D04C7}"/>
              </a:ext>
            </a:extLst>
          </p:cNvPr>
          <p:cNvPicPr>
            <a:picLocks noChangeAspect="1"/>
          </p:cNvPicPr>
          <p:nvPr/>
        </p:nvPicPr>
        <p:blipFill>
          <a:blip r:embed="rId2"/>
          <a:stretch>
            <a:fillRect/>
          </a:stretch>
        </p:blipFill>
        <p:spPr>
          <a:xfrm>
            <a:off x="3058459" y="1816056"/>
            <a:ext cx="897437" cy="4241843"/>
          </a:xfrm>
          <a:prstGeom prst="rect">
            <a:avLst/>
          </a:prstGeom>
        </p:spPr>
      </p:pic>
      <p:sp>
        <p:nvSpPr>
          <p:cNvPr id="15" name="TextBox 14">
            <a:extLst>
              <a:ext uri="{FF2B5EF4-FFF2-40B4-BE49-F238E27FC236}">
                <a16:creationId xmlns:a16="http://schemas.microsoft.com/office/drawing/2014/main" id="{FB314198-721D-4459-84EA-2AB4A3C0F4A4}"/>
              </a:ext>
            </a:extLst>
          </p:cNvPr>
          <p:cNvSpPr txBox="1"/>
          <p:nvPr/>
        </p:nvSpPr>
        <p:spPr>
          <a:xfrm>
            <a:off x="9469315" y="2101372"/>
            <a:ext cx="2368061" cy="3693319"/>
          </a:xfrm>
          <a:prstGeom prst="rect">
            <a:avLst/>
          </a:prstGeom>
          <a:noFill/>
        </p:spPr>
        <p:txBody>
          <a:bodyPr wrap="square" rtlCol="0">
            <a:spAutoFit/>
          </a:bodyPr>
          <a:lstStyle/>
          <a:p>
            <a:r>
              <a:rPr lang="en-US" dirty="0"/>
              <a:t>False	1.5</a:t>
            </a:r>
          </a:p>
          <a:p>
            <a:endParaRPr lang="en-US" dirty="0"/>
          </a:p>
          <a:p>
            <a:endParaRPr lang="en-US" dirty="0"/>
          </a:p>
          <a:p>
            <a:r>
              <a:rPr lang="en-US" dirty="0"/>
              <a:t>False	3</a:t>
            </a:r>
          </a:p>
          <a:p>
            <a:endParaRPr lang="en-US" dirty="0"/>
          </a:p>
          <a:p>
            <a:endParaRPr lang="en-US" dirty="0"/>
          </a:p>
          <a:p>
            <a:r>
              <a:rPr lang="en-US" dirty="0"/>
              <a:t>True	0.10</a:t>
            </a:r>
          </a:p>
          <a:p>
            <a:endParaRPr lang="en-US" dirty="0"/>
          </a:p>
          <a:p>
            <a:endParaRPr lang="en-US" dirty="0"/>
          </a:p>
          <a:p>
            <a:r>
              <a:rPr lang="en-US" dirty="0"/>
              <a:t>False	&gt; 100</a:t>
            </a:r>
          </a:p>
          <a:p>
            <a:endParaRPr lang="en-US" dirty="0"/>
          </a:p>
          <a:p>
            <a:endParaRPr lang="en-US" dirty="0"/>
          </a:p>
          <a:p>
            <a:r>
              <a:rPr lang="en-US" dirty="0"/>
              <a:t>False	&gt; 100</a:t>
            </a:r>
          </a:p>
        </p:txBody>
      </p:sp>
      <p:sp>
        <p:nvSpPr>
          <p:cNvPr id="2" name="TextBox 1">
            <a:extLst>
              <a:ext uri="{FF2B5EF4-FFF2-40B4-BE49-F238E27FC236}">
                <a16:creationId xmlns:a16="http://schemas.microsoft.com/office/drawing/2014/main" id="{002C9532-2EA2-4EDC-B4C0-172E7433BC55}"/>
              </a:ext>
            </a:extLst>
          </p:cNvPr>
          <p:cNvSpPr txBox="1"/>
          <p:nvPr/>
        </p:nvSpPr>
        <p:spPr>
          <a:xfrm>
            <a:off x="5960731" y="1916706"/>
            <a:ext cx="2210862" cy="646331"/>
          </a:xfrm>
          <a:prstGeom prst="rect">
            <a:avLst/>
          </a:prstGeom>
          <a:noFill/>
        </p:spPr>
        <p:txBody>
          <a:bodyPr wrap="none" rtlCol="0">
            <a:spAutoFit/>
          </a:bodyPr>
          <a:lstStyle/>
          <a:p>
            <a:r>
              <a:rPr lang="en-US" b="1" dirty="0">
                <a:solidFill>
                  <a:schemeClr val="accent4"/>
                </a:solidFill>
              </a:rPr>
              <a:t>Classification task</a:t>
            </a:r>
          </a:p>
          <a:p>
            <a:r>
              <a:rPr lang="en-US" b="1" dirty="0">
                <a:solidFill>
                  <a:schemeClr val="accent4"/>
                </a:solidFill>
              </a:rPr>
              <a:t>(with classes)</a:t>
            </a:r>
          </a:p>
        </p:txBody>
      </p:sp>
      <p:sp>
        <p:nvSpPr>
          <p:cNvPr id="12" name="TextBox 11">
            <a:extLst>
              <a:ext uri="{FF2B5EF4-FFF2-40B4-BE49-F238E27FC236}">
                <a16:creationId xmlns:a16="http://schemas.microsoft.com/office/drawing/2014/main" id="{5DEE617C-E63F-4BC3-B600-ED18F3AB9D51}"/>
              </a:ext>
            </a:extLst>
          </p:cNvPr>
          <p:cNvSpPr txBox="1"/>
          <p:nvPr/>
        </p:nvSpPr>
        <p:spPr>
          <a:xfrm>
            <a:off x="5353493" y="5411568"/>
            <a:ext cx="2736647" cy="646331"/>
          </a:xfrm>
          <a:prstGeom prst="rect">
            <a:avLst/>
          </a:prstGeom>
          <a:noFill/>
        </p:spPr>
        <p:txBody>
          <a:bodyPr wrap="none" rtlCol="0">
            <a:spAutoFit/>
          </a:bodyPr>
          <a:lstStyle/>
          <a:p>
            <a:r>
              <a:rPr lang="en-US" b="1" dirty="0">
                <a:solidFill>
                  <a:srgbClr val="0070C0"/>
                </a:solidFill>
              </a:rPr>
              <a:t>Regression task</a:t>
            </a:r>
          </a:p>
          <a:p>
            <a:r>
              <a:rPr lang="en-US" b="1" dirty="0">
                <a:solidFill>
                  <a:srgbClr val="0070C0"/>
                </a:solidFill>
              </a:rPr>
              <a:t>(with numerical values)</a:t>
            </a:r>
          </a:p>
        </p:txBody>
      </p:sp>
      <p:sp>
        <p:nvSpPr>
          <p:cNvPr id="3" name="Rectangle 2">
            <a:extLst>
              <a:ext uri="{FF2B5EF4-FFF2-40B4-BE49-F238E27FC236}">
                <a16:creationId xmlns:a16="http://schemas.microsoft.com/office/drawing/2014/main" id="{E71DDADD-B411-407C-9F52-85536AB8BD78}"/>
              </a:ext>
            </a:extLst>
          </p:cNvPr>
          <p:cNvSpPr/>
          <p:nvPr/>
        </p:nvSpPr>
        <p:spPr>
          <a:xfrm>
            <a:off x="10392508" y="1816056"/>
            <a:ext cx="1143000" cy="4153921"/>
          </a:xfrm>
          <a:prstGeom prst="rect">
            <a:avLst/>
          </a:prstGeom>
          <a:noFill/>
          <a:ln w="7620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2FE1D2B-7F9E-43A2-87AC-FF901F456D72}"/>
              </a:ext>
            </a:extLst>
          </p:cNvPr>
          <p:cNvSpPr/>
          <p:nvPr/>
        </p:nvSpPr>
        <p:spPr>
          <a:xfrm>
            <a:off x="9082379" y="1816056"/>
            <a:ext cx="1143000" cy="4153921"/>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CA1B9B6-C870-4BAD-B466-4518AB559C59}"/>
              </a:ext>
            </a:extLst>
          </p:cNvPr>
          <p:cNvCxnSpPr>
            <a:cxnSpLocks/>
          </p:cNvCxnSpPr>
          <p:nvPr/>
        </p:nvCxnSpPr>
        <p:spPr>
          <a:xfrm>
            <a:off x="8247185" y="2101372"/>
            <a:ext cx="75613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CE8A78-8484-4833-A4BF-75B4C3EBB80E}"/>
              </a:ext>
            </a:extLst>
          </p:cNvPr>
          <p:cNvCxnSpPr>
            <a:cxnSpLocks/>
          </p:cNvCxnSpPr>
          <p:nvPr/>
        </p:nvCxnSpPr>
        <p:spPr>
          <a:xfrm>
            <a:off x="8151686" y="5848416"/>
            <a:ext cx="2179276"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715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a:t>What is QSAR?</a:t>
            </a:r>
          </a:p>
        </p:txBody>
      </p:sp>
      <p:sp>
        <p:nvSpPr>
          <p:cNvPr id="3" name="Content Placeholder 2">
            <a:extLst>
              <a:ext uri="{FF2B5EF4-FFF2-40B4-BE49-F238E27FC236}">
                <a16:creationId xmlns:a16="http://schemas.microsoft.com/office/drawing/2014/main" id="{27CF5F55-E5C6-49C0-90BF-8BC3275A9A0A}"/>
              </a:ext>
            </a:extLst>
          </p:cNvPr>
          <p:cNvSpPr>
            <a:spLocks noGrp="1"/>
          </p:cNvSpPr>
          <p:nvPr>
            <p:ph idx="1"/>
          </p:nvPr>
        </p:nvSpPr>
        <p:spPr>
          <a:xfrm>
            <a:off x="838200" y="1231244"/>
            <a:ext cx="10515600" cy="492048"/>
          </a:xfrm>
        </p:spPr>
        <p:txBody>
          <a:bodyPr/>
          <a:lstStyle/>
          <a:p>
            <a:r>
              <a:rPr lang="en-US" dirty="0"/>
              <a:t>Quantitative Structure Activity Relationships (QSAR)</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42</a:t>
            </a:fld>
            <a:endParaRPr lang="en-US"/>
          </a:p>
        </p:txBody>
      </p:sp>
      <p:pic>
        <p:nvPicPr>
          <p:cNvPr id="11" name="Picture 10">
            <a:extLst>
              <a:ext uri="{FF2B5EF4-FFF2-40B4-BE49-F238E27FC236}">
                <a16:creationId xmlns:a16="http://schemas.microsoft.com/office/drawing/2014/main" id="{25324E03-6F58-401E-8EB5-011D835D04C7}"/>
              </a:ext>
            </a:extLst>
          </p:cNvPr>
          <p:cNvPicPr>
            <a:picLocks noChangeAspect="1"/>
          </p:cNvPicPr>
          <p:nvPr/>
        </p:nvPicPr>
        <p:blipFill>
          <a:blip r:embed="rId2"/>
          <a:stretch>
            <a:fillRect/>
          </a:stretch>
        </p:blipFill>
        <p:spPr>
          <a:xfrm>
            <a:off x="455936" y="1828085"/>
            <a:ext cx="897437" cy="4241843"/>
          </a:xfrm>
          <a:prstGeom prst="rect">
            <a:avLst/>
          </a:prstGeom>
        </p:spPr>
      </p:pic>
      <p:sp>
        <p:nvSpPr>
          <p:cNvPr id="15" name="TextBox 14">
            <a:extLst>
              <a:ext uri="{FF2B5EF4-FFF2-40B4-BE49-F238E27FC236}">
                <a16:creationId xmlns:a16="http://schemas.microsoft.com/office/drawing/2014/main" id="{FB314198-721D-4459-84EA-2AB4A3C0F4A4}"/>
              </a:ext>
            </a:extLst>
          </p:cNvPr>
          <p:cNvSpPr txBox="1"/>
          <p:nvPr/>
        </p:nvSpPr>
        <p:spPr>
          <a:xfrm>
            <a:off x="10449139" y="2102348"/>
            <a:ext cx="967153" cy="3693319"/>
          </a:xfrm>
          <a:prstGeom prst="rect">
            <a:avLst/>
          </a:prstGeom>
          <a:noFill/>
        </p:spPr>
        <p:txBody>
          <a:bodyPr wrap="square" rtlCol="0">
            <a:spAutoFit/>
          </a:bodyPr>
          <a:lstStyle/>
          <a:p>
            <a:r>
              <a:rPr lang="en-US" dirty="0"/>
              <a:t>1.5</a:t>
            </a:r>
          </a:p>
          <a:p>
            <a:endParaRPr lang="en-US" dirty="0"/>
          </a:p>
          <a:p>
            <a:endParaRPr lang="en-US" dirty="0"/>
          </a:p>
          <a:p>
            <a:r>
              <a:rPr lang="en-US" dirty="0"/>
              <a:t>3</a:t>
            </a:r>
          </a:p>
          <a:p>
            <a:endParaRPr lang="en-US" dirty="0"/>
          </a:p>
          <a:p>
            <a:endParaRPr lang="en-US" dirty="0"/>
          </a:p>
          <a:p>
            <a:r>
              <a:rPr lang="en-US" dirty="0"/>
              <a:t>0.10</a:t>
            </a:r>
          </a:p>
          <a:p>
            <a:endParaRPr lang="en-US" dirty="0"/>
          </a:p>
          <a:p>
            <a:endParaRPr lang="en-US" dirty="0"/>
          </a:p>
          <a:p>
            <a:r>
              <a:rPr lang="en-US" dirty="0"/>
              <a:t>&gt; 100</a:t>
            </a:r>
          </a:p>
          <a:p>
            <a:endParaRPr lang="en-US" dirty="0"/>
          </a:p>
          <a:p>
            <a:endParaRPr lang="en-US" dirty="0"/>
          </a:p>
          <a:p>
            <a:r>
              <a:rPr lang="en-US" dirty="0"/>
              <a:t>&gt; 100</a:t>
            </a:r>
          </a:p>
        </p:txBody>
      </p:sp>
      <p:sp>
        <p:nvSpPr>
          <p:cNvPr id="12" name="Arrow: Right 11">
            <a:extLst>
              <a:ext uri="{FF2B5EF4-FFF2-40B4-BE49-F238E27FC236}">
                <a16:creationId xmlns:a16="http://schemas.microsoft.com/office/drawing/2014/main" id="{8C42CC07-CFC8-4AAB-B3C8-CB390EE78680}"/>
              </a:ext>
            </a:extLst>
          </p:cNvPr>
          <p:cNvSpPr/>
          <p:nvPr/>
        </p:nvSpPr>
        <p:spPr>
          <a:xfrm>
            <a:off x="2505808" y="2425423"/>
            <a:ext cx="6346385"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t>
            </a:r>
          </a:p>
        </p:txBody>
      </p:sp>
    </p:spTree>
    <p:extLst>
      <p:ext uri="{BB962C8B-B14F-4D97-AF65-F5344CB8AC3E}">
        <p14:creationId xmlns:p14="http://schemas.microsoft.com/office/powerpoint/2010/main" val="1465250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a:t>How do we encode molecules?</a:t>
            </a:r>
          </a:p>
        </p:txBody>
      </p:sp>
      <p:sp>
        <p:nvSpPr>
          <p:cNvPr id="3" name="Content Placeholder 2">
            <a:extLst>
              <a:ext uri="{FF2B5EF4-FFF2-40B4-BE49-F238E27FC236}">
                <a16:creationId xmlns:a16="http://schemas.microsoft.com/office/drawing/2014/main" id="{27CF5F55-E5C6-49C0-90BF-8BC3275A9A0A}"/>
              </a:ext>
            </a:extLst>
          </p:cNvPr>
          <p:cNvSpPr>
            <a:spLocks noGrp="1"/>
          </p:cNvSpPr>
          <p:nvPr>
            <p:ph idx="1"/>
          </p:nvPr>
        </p:nvSpPr>
        <p:spPr>
          <a:xfrm>
            <a:off x="838200" y="1231244"/>
            <a:ext cx="10515600" cy="492048"/>
          </a:xfrm>
        </p:spPr>
        <p:txBody>
          <a:bodyPr/>
          <a:lstStyle/>
          <a:p>
            <a:r>
              <a:rPr lang="en-US" dirty="0"/>
              <a:t>There are many </a:t>
            </a:r>
            <a:r>
              <a:rPr lang="en-US" b="1" dirty="0"/>
              <a:t>featurization</a:t>
            </a:r>
            <a:r>
              <a:rPr lang="en-US" dirty="0"/>
              <a:t> approaches</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43</a:t>
            </a:fld>
            <a:endParaRPr lang="en-US"/>
          </a:p>
        </p:txBody>
      </p:sp>
      <p:sp>
        <p:nvSpPr>
          <p:cNvPr id="15" name="TextBox 14">
            <a:extLst>
              <a:ext uri="{FF2B5EF4-FFF2-40B4-BE49-F238E27FC236}">
                <a16:creationId xmlns:a16="http://schemas.microsoft.com/office/drawing/2014/main" id="{FB314198-721D-4459-84EA-2AB4A3C0F4A4}"/>
              </a:ext>
            </a:extLst>
          </p:cNvPr>
          <p:cNvSpPr txBox="1"/>
          <p:nvPr/>
        </p:nvSpPr>
        <p:spPr>
          <a:xfrm>
            <a:off x="10449139" y="2102348"/>
            <a:ext cx="967153" cy="3693319"/>
          </a:xfrm>
          <a:prstGeom prst="rect">
            <a:avLst/>
          </a:prstGeom>
          <a:noFill/>
        </p:spPr>
        <p:txBody>
          <a:bodyPr wrap="square" rtlCol="0">
            <a:spAutoFit/>
          </a:bodyPr>
          <a:lstStyle/>
          <a:p>
            <a:r>
              <a:rPr lang="en-US" dirty="0"/>
              <a:t>1.5</a:t>
            </a:r>
          </a:p>
          <a:p>
            <a:endParaRPr lang="en-US" dirty="0"/>
          </a:p>
          <a:p>
            <a:endParaRPr lang="en-US" dirty="0"/>
          </a:p>
          <a:p>
            <a:r>
              <a:rPr lang="en-US" dirty="0"/>
              <a:t>3</a:t>
            </a:r>
          </a:p>
          <a:p>
            <a:endParaRPr lang="en-US" dirty="0"/>
          </a:p>
          <a:p>
            <a:endParaRPr lang="en-US" dirty="0"/>
          </a:p>
          <a:p>
            <a:r>
              <a:rPr lang="en-US" dirty="0"/>
              <a:t>0.10</a:t>
            </a:r>
          </a:p>
          <a:p>
            <a:endParaRPr lang="en-US" dirty="0"/>
          </a:p>
          <a:p>
            <a:endParaRPr lang="en-US" dirty="0"/>
          </a:p>
          <a:p>
            <a:r>
              <a:rPr lang="en-US" dirty="0"/>
              <a:t>&gt; 100</a:t>
            </a:r>
          </a:p>
          <a:p>
            <a:endParaRPr lang="en-US" dirty="0"/>
          </a:p>
          <a:p>
            <a:endParaRPr lang="en-US" dirty="0"/>
          </a:p>
          <a:p>
            <a:r>
              <a:rPr lang="en-US" dirty="0"/>
              <a:t>&gt; 100</a:t>
            </a:r>
          </a:p>
        </p:txBody>
      </p:sp>
      <p:sp>
        <p:nvSpPr>
          <p:cNvPr id="2" name="Rectangle 1">
            <a:extLst>
              <a:ext uri="{FF2B5EF4-FFF2-40B4-BE49-F238E27FC236}">
                <a16:creationId xmlns:a16="http://schemas.microsoft.com/office/drawing/2014/main" id="{DC35430C-6858-47D6-A8C4-81E657A97BEA}"/>
              </a:ext>
            </a:extLst>
          </p:cNvPr>
          <p:cNvSpPr/>
          <p:nvPr/>
        </p:nvSpPr>
        <p:spPr>
          <a:xfrm>
            <a:off x="3829727" y="2074717"/>
            <a:ext cx="2435282" cy="646331"/>
          </a:xfrm>
          <a:prstGeom prst="rect">
            <a:avLst/>
          </a:prstGeom>
        </p:spPr>
        <p:txBody>
          <a:bodyPr wrap="none">
            <a:spAutoFit/>
          </a:bodyPr>
          <a:lstStyle/>
          <a:p>
            <a:r>
              <a:rPr lang="pt-BR" b="1" dirty="0">
                <a:solidFill>
                  <a:schemeClr val="dk1"/>
                </a:solidFill>
              </a:rPr>
              <a:t>SMILES</a:t>
            </a:r>
          </a:p>
          <a:p>
            <a:r>
              <a:rPr lang="pt-BR" dirty="0">
                <a:solidFill>
                  <a:schemeClr val="dk1"/>
                </a:solidFill>
              </a:rPr>
              <a:t>CC(=O)Nc1ccc(O)cc1</a:t>
            </a:r>
          </a:p>
        </p:txBody>
      </p:sp>
      <p:sp>
        <p:nvSpPr>
          <p:cNvPr id="6" name="TextBox 5">
            <a:extLst>
              <a:ext uri="{FF2B5EF4-FFF2-40B4-BE49-F238E27FC236}">
                <a16:creationId xmlns:a16="http://schemas.microsoft.com/office/drawing/2014/main" id="{40E40333-FDE6-4CF3-823E-432B92810FB2}"/>
              </a:ext>
            </a:extLst>
          </p:cNvPr>
          <p:cNvSpPr txBox="1"/>
          <p:nvPr/>
        </p:nvSpPr>
        <p:spPr>
          <a:xfrm>
            <a:off x="3829727" y="3046043"/>
            <a:ext cx="1531188" cy="369332"/>
          </a:xfrm>
          <a:prstGeom prst="rect">
            <a:avLst/>
          </a:prstGeom>
          <a:noFill/>
        </p:spPr>
        <p:txBody>
          <a:bodyPr wrap="none" rtlCol="0">
            <a:spAutoFit/>
          </a:bodyPr>
          <a:lstStyle/>
          <a:p>
            <a:r>
              <a:rPr lang="en-US" b="1" dirty="0"/>
              <a:t>Fingerprints</a:t>
            </a:r>
          </a:p>
        </p:txBody>
      </p:sp>
      <p:graphicFrame>
        <p:nvGraphicFramePr>
          <p:cNvPr id="7" name="Table 7">
            <a:extLst>
              <a:ext uri="{FF2B5EF4-FFF2-40B4-BE49-F238E27FC236}">
                <a16:creationId xmlns:a16="http://schemas.microsoft.com/office/drawing/2014/main" id="{E9C7A251-845F-490D-8838-630A70C04DE5}"/>
              </a:ext>
            </a:extLst>
          </p:cNvPr>
          <p:cNvGraphicFramePr>
            <a:graphicFrameLocks noGrp="1"/>
          </p:cNvGraphicFramePr>
          <p:nvPr/>
        </p:nvGraphicFramePr>
        <p:xfrm>
          <a:off x="3829727" y="3415375"/>
          <a:ext cx="3436820" cy="741680"/>
        </p:xfrm>
        <a:graphic>
          <a:graphicData uri="http://schemas.openxmlformats.org/drawingml/2006/table">
            <a:tbl>
              <a:tblPr firstRow="1" bandRow="1">
                <a:tableStyleId>{5C22544A-7EE6-4342-B048-85BDC9FD1C3A}</a:tableStyleId>
              </a:tblPr>
              <a:tblGrid>
                <a:gridCol w="343682">
                  <a:extLst>
                    <a:ext uri="{9D8B030D-6E8A-4147-A177-3AD203B41FA5}">
                      <a16:colId xmlns:a16="http://schemas.microsoft.com/office/drawing/2014/main" val="3423530529"/>
                    </a:ext>
                  </a:extLst>
                </a:gridCol>
                <a:gridCol w="343682">
                  <a:extLst>
                    <a:ext uri="{9D8B030D-6E8A-4147-A177-3AD203B41FA5}">
                      <a16:colId xmlns:a16="http://schemas.microsoft.com/office/drawing/2014/main" val="2145888532"/>
                    </a:ext>
                  </a:extLst>
                </a:gridCol>
                <a:gridCol w="343682">
                  <a:extLst>
                    <a:ext uri="{9D8B030D-6E8A-4147-A177-3AD203B41FA5}">
                      <a16:colId xmlns:a16="http://schemas.microsoft.com/office/drawing/2014/main" val="1520522467"/>
                    </a:ext>
                  </a:extLst>
                </a:gridCol>
                <a:gridCol w="343682">
                  <a:extLst>
                    <a:ext uri="{9D8B030D-6E8A-4147-A177-3AD203B41FA5}">
                      <a16:colId xmlns:a16="http://schemas.microsoft.com/office/drawing/2014/main" val="400238777"/>
                    </a:ext>
                  </a:extLst>
                </a:gridCol>
                <a:gridCol w="343682">
                  <a:extLst>
                    <a:ext uri="{9D8B030D-6E8A-4147-A177-3AD203B41FA5}">
                      <a16:colId xmlns:a16="http://schemas.microsoft.com/office/drawing/2014/main" val="1069170012"/>
                    </a:ext>
                  </a:extLst>
                </a:gridCol>
                <a:gridCol w="343682">
                  <a:extLst>
                    <a:ext uri="{9D8B030D-6E8A-4147-A177-3AD203B41FA5}">
                      <a16:colId xmlns:a16="http://schemas.microsoft.com/office/drawing/2014/main" val="40270520"/>
                    </a:ext>
                  </a:extLst>
                </a:gridCol>
                <a:gridCol w="343682">
                  <a:extLst>
                    <a:ext uri="{9D8B030D-6E8A-4147-A177-3AD203B41FA5}">
                      <a16:colId xmlns:a16="http://schemas.microsoft.com/office/drawing/2014/main" val="1548510088"/>
                    </a:ext>
                  </a:extLst>
                </a:gridCol>
                <a:gridCol w="343682">
                  <a:extLst>
                    <a:ext uri="{9D8B030D-6E8A-4147-A177-3AD203B41FA5}">
                      <a16:colId xmlns:a16="http://schemas.microsoft.com/office/drawing/2014/main" val="3350438684"/>
                    </a:ext>
                  </a:extLst>
                </a:gridCol>
                <a:gridCol w="343682">
                  <a:extLst>
                    <a:ext uri="{9D8B030D-6E8A-4147-A177-3AD203B41FA5}">
                      <a16:colId xmlns:a16="http://schemas.microsoft.com/office/drawing/2014/main" val="1414285003"/>
                    </a:ext>
                  </a:extLst>
                </a:gridCol>
                <a:gridCol w="343682">
                  <a:extLst>
                    <a:ext uri="{9D8B030D-6E8A-4147-A177-3AD203B41FA5}">
                      <a16:colId xmlns:a16="http://schemas.microsoft.com/office/drawing/2014/main" val="2769082185"/>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G</a:t>
                      </a:r>
                    </a:p>
                  </a:txBody>
                  <a:tcPr/>
                </a:tc>
                <a:tc>
                  <a:txBody>
                    <a:bodyPr/>
                    <a:lstStyle/>
                    <a:p>
                      <a:r>
                        <a:rPr lang="en-US" dirty="0"/>
                        <a:t>H</a:t>
                      </a:r>
                    </a:p>
                  </a:txBody>
                  <a:tcPr/>
                </a:tc>
                <a:tc>
                  <a:txBody>
                    <a:bodyPr/>
                    <a:lstStyle/>
                    <a:p>
                      <a:r>
                        <a:rPr lang="en-US" dirty="0"/>
                        <a:t>I</a:t>
                      </a:r>
                    </a:p>
                  </a:txBody>
                  <a:tcPr/>
                </a:tc>
                <a:tc>
                  <a:txBody>
                    <a:bodyPr/>
                    <a:lstStyle/>
                    <a:p>
                      <a:r>
                        <a:rPr lang="en-US" dirty="0"/>
                        <a:t>…</a:t>
                      </a:r>
                    </a:p>
                  </a:txBody>
                  <a:tcPr/>
                </a:tc>
                <a:extLst>
                  <a:ext uri="{0D108BD9-81ED-4DB2-BD59-A6C34878D82A}">
                    <a16:rowId xmlns:a16="http://schemas.microsoft.com/office/drawing/2014/main" val="3866245601"/>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a:t>
                      </a:r>
                    </a:p>
                  </a:txBody>
                  <a:tcPr/>
                </a:tc>
                <a:extLst>
                  <a:ext uri="{0D108BD9-81ED-4DB2-BD59-A6C34878D82A}">
                    <a16:rowId xmlns:a16="http://schemas.microsoft.com/office/drawing/2014/main" val="1129891471"/>
                  </a:ext>
                </a:extLst>
              </a:tr>
            </a:tbl>
          </a:graphicData>
        </a:graphic>
      </p:graphicFrame>
      <p:sp>
        <p:nvSpPr>
          <p:cNvPr id="10" name="TextBox 9">
            <a:extLst>
              <a:ext uri="{FF2B5EF4-FFF2-40B4-BE49-F238E27FC236}">
                <a16:creationId xmlns:a16="http://schemas.microsoft.com/office/drawing/2014/main" id="{39D40015-275B-45B3-A232-4E05339F7560}"/>
              </a:ext>
            </a:extLst>
          </p:cNvPr>
          <p:cNvSpPr txBox="1"/>
          <p:nvPr/>
        </p:nvSpPr>
        <p:spPr>
          <a:xfrm>
            <a:off x="3805886" y="4469177"/>
            <a:ext cx="2582758" cy="369332"/>
          </a:xfrm>
          <a:prstGeom prst="rect">
            <a:avLst/>
          </a:prstGeom>
          <a:noFill/>
        </p:spPr>
        <p:txBody>
          <a:bodyPr wrap="none" rtlCol="0">
            <a:spAutoFit/>
          </a:bodyPr>
          <a:lstStyle/>
          <a:p>
            <a:r>
              <a:rPr lang="en-US" b="1" dirty="0"/>
              <a:t>Molecular descriptors</a:t>
            </a:r>
          </a:p>
        </p:txBody>
      </p:sp>
      <p:graphicFrame>
        <p:nvGraphicFramePr>
          <p:cNvPr id="14" name="Table 7">
            <a:extLst>
              <a:ext uri="{FF2B5EF4-FFF2-40B4-BE49-F238E27FC236}">
                <a16:creationId xmlns:a16="http://schemas.microsoft.com/office/drawing/2014/main" id="{9ECF76EC-8C69-4980-B3E8-3FE82CC7AF4F}"/>
              </a:ext>
            </a:extLst>
          </p:cNvPr>
          <p:cNvGraphicFramePr>
            <a:graphicFrameLocks noGrp="1"/>
          </p:cNvGraphicFramePr>
          <p:nvPr/>
        </p:nvGraphicFramePr>
        <p:xfrm>
          <a:off x="3829727" y="4872281"/>
          <a:ext cx="3436820" cy="741680"/>
        </p:xfrm>
        <a:graphic>
          <a:graphicData uri="http://schemas.openxmlformats.org/drawingml/2006/table">
            <a:tbl>
              <a:tblPr firstRow="1" bandRow="1">
                <a:tableStyleId>{5C22544A-7EE6-4342-B048-85BDC9FD1C3A}</a:tableStyleId>
              </a:tblPr>
              <a:tblGrid>
                <a:gridCol w="859205">
                  <a:extLst>
                    <a:ext uri="{9D8B030D-6E8A-4147-A177-3AD203B41FA5}">
                      <a16:colId xmlns:a16="http://schemas.microsoft.com/office/drawing/2014/main" val="3423530529"/>
                    </a:ext>
                  </a:extLst>
                </a:gridCol>
                <a:gridCol w="859205">
                  <a:extLst>
                    <a:ext uri="{9D8B030D-6E8A-4147-A177-3AD203B41FA5}">
                      <a16:colId xmlns:a16="http://schemas.microsoft.com/office/drawing/2014/main" val="2145888532"/>
                    </a:ext>
                  </a:extLst>
                </a:gridCol>
                <a:gridCol w="859205">
                  <a:extLst>
                    <a:ext uri="{9D8B030D-6E8A-4147-A177-3AD203B41FA5}">
                      <a16:colId xmlns:a16="http://schemas.microsoft.com/office/drawing/2014/main" val="1520522467"/>
                    </a:ext>
                  </a:extLst>
                </a:gridCol>
                <a:gridCol w="859205">
                  <a:extLst>
                    <a:ext uri="{9D8B030D-6E8A-4147-A177-3AD203B41FA5}">
                      <a16:colId xmlns:a16="http://schemas.microsoft.com/office/drawing/2014/main" val="400238777"/>
                    </a:ext>
                  </a:extLst>
                </a:gridCol>
              </a:tblGrid>
              <a:tr h="370840">
                <a:tc>
                  <a:txBody>
                    <a:bodyPr/>
                    <a:lstStyle/>
                    <a:p>
                      <a:r>
                        <a:rPr lang="en-US" dirty="0" err="1"/>
                        <a:t>clogD</a:t>
                      </a:r>
                      <a:endParaRPr lang="en-US" dirty="0"/>
                    </a:p>
                  </a:txBody>
                  <a:tcPr/>
                </a:tc>
                <a:tc>
                  <a:txBody>
                    <a:bodyPr/>
                    <a:lstStyle/>
                    <a:p>
                      <a:r>
                        <a:rPr lang="en-US" dirty="0"/>
                        <a:t>TPSA</a:t>
                      </a:r>
                    </a:p>
                  </a:txBody>
                  <a:tcPr/>
                </a:tc>
                <a:tc>
                  <a:txBody>
                    <a:bodyPr/>
                    <a:lstStyle/>
                    <a:p>
                      <a:r>
                        <a:rPr lang="en-US" dirty="0"/>
                        <a:t>QM</a:t>
                      </a:r>
                    </a:p>
                  </a:txBody>
                  <a:tcPr/>
                </a:tc>
                <a:tc>
                  <a:txBody>
                    <a:bodyPr/>
                    <a:lstStyle/>
                    <a:p>
                      <a:r>
                        <a:rPr lang="en-US" dirty="0"/>
                        <a:t>…</a:t>
                      </a:r>
                    </a:p>
                  </a:txBody>
                  <a:tcPr/>
                </a:tc>
                <a:extLst>
                  <a:ext uri="{0D108BD9-81ED-4DB2-BD59-A6C34878D82A}">
                    <a16:rowId xmlns:a16="http://schemas.microsoft.com/office/drawing/2014/main" val="3866245601"/>
                  </a:ext>
                </a:extLst>
              </a:tr>
              <a:tr h="370840">
                <a:tc>
                  <a:txBody>
                    <a:bodyPr/>
                    <a:lstStyle/>
                    <a:p>
                      <a:r>
                        <a:rPr lang="en-US" dirty="0"/>
                        <a:t>3.1</a:t>
                      </a:r>
                    </a:p>
                  </a:txBody>
                  <a:tcPr/>
                </a:tc>
                <a:tc>
                  <a:txBody>
                    <a:bodyPr/>
                    <a:lstStyle/>
                    <a:p>
                      <a:r>
                        <a:rPr lang="en-US" dirty="0"/>
                        <a:t>10.2</a:t>
                      </a:r>
                    </a:p>
                  </a:txBody>
                  <a:tcPr/>
                </a:tc>
                <a:tc>
                  <a:txBody>
                    <a:bodyPr/>
                    <a:lstStyle/>
                    <a:p>
                      <a:r>
                        <a:rPr lang="en-US" dirty="0"/>
                        <a:t>4.1</a:t>
                      </a:r>
                    </a:p>
                  </a:txBody>
                  <a:tcPr/>
                </a:tc>
                <a:tc>
                  <a:txBody>
                    <a:bodyPr/>
                    <a:lstStyle/>
                    <a:p>
                      <a:r>
                        <a:rPr lang="en-US" dirty="0"/>
                        <a:t>…</a:t>
                      </a:r>
                    </a:p>
                  </a:txBody>
                  <a:tcPr/>
                </a:tc>
                <a:extLst>
                  <a:ext uri="{0D108BD9-81ED-4DB2-BD59-A6C34878D82A}">
                    <a16:rowId xmlns:a16="http://schemas.microsoft.com/office/drawing/2014/main" val="1129891471"/>
                  </a:ext>
                </a:extLst>
              </a:tr>
            </a:tbl>
          </a:graphicData>
        </a:graphic>
      </p:graphicFrame>
      <p:sp>
        <p:nvSpPr>
          <p:cNvPr id="16" name="Arrow: Right 15">
            <a:extLst>
              <a:ext uri="{FF2B5EF4-FFF2-40B4-BE49-F238E27FC236}">
                <a16:creationId xmlns:a16="http://schemas.microsoft.com/office/drawing/2014/main" id="{2B56BBF5-E52A-421B-AB19-1E40F80A26A4}"/>
              </a:ext>
            </a:extLst>
          </p:cNvPr>
          <p:cNvSpPr/>
          <p:nvPr/>
        </p:nvSpPr>
        <p:spPr>
          <a:xfrm>
            <a:off x="8200203" y="2425423"/>
            <a:ext cx="1781997"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t>
            </a:r>
          </a:p>
        </p:txBody>
      </p:sp>
      <p:pic>
        <p:nvPicPr>
          <p:cNvPr id="17" name="Picture 16">
            <a:extLst>
              <a:ext uri="{FF2B5EF4-FFF2-40B4-BE49-F238E27FC236}">
                <a16:creationId xmlns:a16="http://schemas.microsoft.com/office/drawing/2014/main" id="{1ABF3B42-9E28-4DB2-B9F2-C6680962B787}"/>
              </a:ext>
            </a:extLst>
          </p:cNvPr>
          <p:cNvPicPr>
            <a:picLocks noChangeAspect="1"/>
          </p:cNvPicPr>
          <p:nvPr/>
        </p:nvPicPr>
        <p:blipFill>
          <a:blip r:embed="rId2"/>
          <a:stretch>
            <a:fillRect/>
          </a:stretch>
        </p:blipFill>
        <p:spPr>
          <a:xfrm>
            <a:off x="455936" y="1828085"/>
            <a:ext cx="897437" cy="4241843"/>
          </a:xfrm>
          <a:prstGeom prst="rect">
            <a:avLst/>
          </a:prstGeom>
        </p:spPr>
      </p:pic>
      <p:sp>
        <p:nvSpPr>
          <p:cNvPr id="18" name="Arrow: Right 17">
            <a:extLst>
              <a:ext uri="{FF2B5EF4-FFF2-40B4-BE49-F238E27FC236}">
                <a16:creationId xmlns:a16="http://schemas.microsoft.com/office/drawing/2014/main" id="{5E14B755-3517-4BBD-A446-0598ED1C297F}"/>
              </a:ext>
            </a:extLst>
          </p:cNvPr>
          <p:cNvSpPr/>
          <p:nvPr/>
        </p:nvSpPr>
        <p:spPr>
          <a:xfrm>
            <a:off x="2107026" y="2416631"/>
            <a:ext cx="1181541"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8" name="Rectangle 7">
            <a:extLst>
              <a:ext uri="{FF2B5EF4-FFF2-40B4-BE49-F238E27FC236}">
                <a16:creationId xmlns:a16="http://schemas.microsoft.com/office/drawing/2014/main" id="{C7F1E200-63D9-D74A-9EDE-64B69DCE4F8C}"/>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0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a:t>How do we predict a property?</a:t>
            </a:r>
          </a:p>
        </p:txBody>
      </p:sp>
      <p:sp>
        <p:nvSpPr>
          <p:cNvPr id="3" name="Content Placeholder 2">
            <a:extLst>
              <a:ext uri="{FF2B5EF4-FFF2-40B4-BE49-F238E27FC236}">
                <a16:creationId xmlns:a16="http://schemas.microsoft.com/office/drawing/2014/main" id="{27CF5F55-E5C6-49C0-90BF-8BC3275A9A0A}"/>
              </a:ext>
            </a:extLst>
          </p:cNvPr>
          <p:cNvSpPr>
            <a:spLocks noGrp="1"/>
          </p:cNvSpPr>
          <p:nvPr>
            <p:ph idx="1"/>
          </p:nvPr>
        </p:nvSpPr>
        <p:spPr>
          <a:xfrm>
            <a:off x="838200" y="1231244"/>
            <a:ext cx="10515600" cy="492048"/>
          </a:xfrm>
        </p:spPr>
        <p:txBody>
          <a:bodyPr>
            <a:normAutofit/>
          </a:bodyPr>
          <a:lstStyle/>
          <a:p>
            <a:r>
              <a:rPr lang="en-US" sz="2400" dirty="0"/>
              <a:t>Fit </a:t>
            </a:r>
            <a:r>
              <a:rPr lang="en-US" sz="2400" b="1" dirty="0"/>
              <a:t>machine learning models </a:t>
            </a:r>
            <a:r>
              <a:rPr lang="en-US" sz="2400" dirty="0"/>
              <a:t>and parameters to predict properties</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44</a:t>
            </a:fld>
            <a:endParaRPr lang="en-US"/>
          </a:p>
        </p:txBody>
      </p:sp>
      <p:sp>
        <p:nvSpPr>
          <p:cNvPr id="15" name="TextBox 14">
            <a:extLst>
              <a:ext uri="{FF2B5EF4-FFF2-40B4-BE49-F238E27FC236}">
                <a16:creationId xmlns:a16="http://schemas.microsoft.com/office/drawing/2014/main" id="{FB314198-721D-4459-84EA-2AB4A3C0F4A4}"/>
              </a:ext>
            </a:extLst>
          </p:cNvPr>
          <p:cNvSpPr txBox="1"/>
          <p:nvPr/>
        </p:nvSpPr>
        <p:spPr>
          <a:xfrm>
            <a:off x="10449139" y="2102348"/>
            <a:ext cx="967153" cy="3693319"/>
          </a:xfrm>
          <a:prstGeom prst="rect">
            <a:avLst/>
          </a:prstGeom>
          <a:noFill/>
        </p:spPr>
        <p:txBody>
          <a:bodyPr wrap="square" rtlCol="0">
            <a:spAutoFit/>
          </a:bodyPr>
          <a:lstStyle/>
          <a:p>
            <a:r>
              <a:rPr lang="en-US" dirty="0"/>
              <a:t>1.5</a:t>
            </a:r>
          </a:p>
          <a:p>
            <a:endParaRPr lang="en-US" dirty="0"/>
          </a:p>
          <a:p>
            <a:endParaRPr lang="en-US" dirty="0"/>
          </a:p>
          <a:p>
            <a:r>
              <a:rPr lang="en-US" dirty="0"/>
              <a:t>3</a:t>
            </a:r>
          </a:p>
          <a:p>
            <a:endParaRPr lang="en-US" dirty="0"/>
          </a:p>
          <a:p>
            <a:endParaRPr lang="en-US" dirty="0"/>
          </a:p>
          <a:p>
            <a:r>
              <a:rPr lang="en-US" dirty="0"/>
              <a:t>0.10</a:t>
            </a:r>
          </a:p>
          <a:p>
            <a:endParaRPr lang="en-US" dirty="0"/>
          </a:p>
          <a:p>
            <a:endParaRPr lang="en-US" dirty="0"/>
          </a:p>
          <a:p>
            <a:r>
              <a:rPr lang="en-US" dirty="0"/>
              <a:t>&gt; 100</a:t>
            </a:r>
          </a:p>
          <a:p>
            <a:endParaRPr lang="en-US" dirty="0"/>
          </a:p>
          <a:p>
            <a:endParaRPr lang="en-US" dirty="0"/>
          </a:p>
          <a:p>
            <a:r>
              <a:rPr lang="en-US" dirty="0"/>
              <a:t>&gt; 100</a:t>
            </a:r>
          </a:p>
        </p:txBody>
      </p:sp>
      <p:sp>
        <p:nvSpPr>
          <p:cNvPr id="16" name="Arrow: Right 15">
            <a:extLst>
              <a:ext uri="{FF2B5EF4-FFF2-40B4-BE49-F238E27FC236}">
                <a16:creationId xmlns:a16="http://schemas.microsoft.com/office/drawing/2014/main" id="{2B56BBF5-E52A-421B-AB19-1E40F80A26A4}"/>
              </a:ext>
            </a:extLst>
          </p:cNvPr>
          <p:cNvSpPr/>
          <p:nvPr/>
        </p:nvSpPr>
        <p:spPr>
          <a:xfrm>
            <a:off x="3933879" y="2439892"/>
            <a:ext cx="1197512"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pic>
        <p:nvPicPr>
          <p:cNvPr id="17" name="Picture 16">
            <a:extLst>
              <a:ext uri="{FF2B5EF4-FFF2-40B4-BE49-F238E27FC236}">
                <a16:creationId xmlns:a16="http://schemas.microsoft.com/office/drawing/2014/main" id="{1ABF3B42-9E28-4DB2-B9F2-C6680962B787}"/>
              </a:ext>
            </a:extLst>
          </p:cNvPr>
          <p:cNvPicPr>
            <a:picLocks noChangeAspect="1"/>
          </p:cNvPicPr>
          <p:nvPr/>
        </p:nvPicPr>
        <p:blipFill>
          <a:blip r:embed="rId2"/>
          <a:stretch>
            <a:fillRect/>
          </a:stretch>
        </p:blipFill>
        <p:spPr>
          <a:xfrm>
            <a:off x="455936" y="1828085"/>
            <a:ext cx="897437" cy="4241843"/>
          </a:xfrm>
          <a:prstGeom prst="rect">
            <a:avLst/>
          </a:prstGeom>
        </p:spPr>
      </p:pic>
      <p:sp>
        <p:nvSpPr>
          <p:cNvPr id="18" name="Arrow: Right 17">
            <a:extLst>
              <a:ext uri="{FF2B5EF4-FFF2-40B4-BE49-F238E27FC236}">
                <a16:creationId xmlns:a16="http://schemas.microsoft.com/office/drawing/2014/main" id="{5E14B755-3517-4BBD-A446-0598ED1C297F}"/>
              </a:ext>
            </a:extLst>
          </p:cNvPr>
          <p:cNvSpPr/>
          <p:nvPr/>
        </p:nvSpPr>
        <p:spPr>
          <a:xfrm>
            <a:off x="1448792" y="2397882"/>
            <a:ext cx="740494"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8" name="TextBox 7">
            <a:extLst>
              <a:ext uri="{FF2B5EF4-FFF2-40B4-BE49-F238E27FC236}">
                <a16:creationId xmlns:a16="http://schemas.microsoft.com/office/drawing/2014/main" id="{A6E47F99-6F84-407E-8465-50D2BE549D1E}"/>
              </a:ext>
            </a:extLst>
          </p:cNvPr>
          <p:cNvSpPr txBox="1"/>
          <p:nvPr/>
        </p:nvSpPr>
        <p:spPr>
          <a:xfrm>
            <a:off x="2312922" y="3577654"/>
            <a:ext cx="1620957" cy="369332"/>
          </a:xfrm>
          <a:prstGeom prst="rect">
            <a:avLst/>
          </a:prstGeom>
          <a:noFill/>
        </p:spPr>
        <p:txBody>
          <a:bodyPr wrap="none" rtlCol="0">
            <a:spAutoFit/>
          </a:bodyPr>
          <a:lstStyle/>
          <a:p>
            <a:r>
              <a:rPr lang="en-US" b="1" dirty="0"/>
              <a:t>Featurization</a:t>
            </a:r>
          </a:p>
        </p:txBody>
      </p:sp>
      <p:sp>
        <p:nvSpPr>
          <p:cNvPr id="19" name="Arrow: Right 18">
            <a:extLst>
              <a:ext uri="{FF2B5EF4-FFF2-40B4-BE49-F238E27FC236}">
                <a16:creationId xmlns:a16="http://schemas.microsoft.com/office/drawing/2014/main" id="{65CA262F-E0D6-48D8-BD04-729439ECE970}"/>
              </a:ext>
            </a:extLst>
          </p:cNvPr>
          <p:cNvSpPr/>
          <p:nvPr/>
        </p:nvSpPr>
        <p:spPr>
          <a:xfrm>
            <a:off x="9181528" y="2610089"/>
            <a:ext cx="1067797"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grpSp>
        <p:nvGrpSpPr>
          <p:cNvPr id="23" name="Group 22">
            <a:extLst>
              <a:ext uri="{FF2B5EF4-FFF2-40B4-BE49-F238E27FC236}">
                <a16:creationId xmlns:a16="http://schemas.microsoft.com/office/drawing/2014/main" id="{31A3A0F9-E465-4A35-83FA-962E6C49E86C}"/>
              </a:ext>
            </a:extLst>
          </p:cNvPr>
          <p:cNvGrpSpPr>
            <a:grpSpLocks noChangeAspect="1"/>
          </p:cNvGrpSpPr>
          <p:nvPr/>
        </p:nvGrpSpPr>
        <p:grpSpPr>
          <a:xfrm>
            <a:off x="5716973" y="1703109"/>
            <a:ext cx="2107223" cy="1465415"/>
            <a:chOff x="7971229" y="2622956"/>
            <a:chExt cx="2483411" cy="1727026"/>
          </a:xfrm>
        </p:grpSpPr>
        <p:sp>
          <p:nvSpPr>
            <p:cNvPr id="27" name="Oval 26">
              <a:extLst>
                <a:ext uri="{FF2B5EF4-FFF2-40B4-BE49-F238E27FC236}">
                  <a16:creationId xmlns:a16="http://schemas.microsoft.com/office/drawing/2014/main" id="{146C4250-331D-4F51-BE6D-6C1D864CEEF1}"/>
                </a:ext>
              </a:extLst>
            </p:cNvPr>
            <p:cNvSpPr/>
            <p:nvPr/>
          </p:nvSpPr>
          <p:spPr>
            <a:xfrm>
              <a:off x="8266250" y="2944637"/>
              <a:ext cx="457200" cy="457200"/>
            </a:xfrm>
            <a:prstGeom prst="ellipse">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F055607-7BBD-4891-9399-850CE2B13861}"/>
                </a:ext>
              </a:extLst>
            </p:cNvPr>
            <p:cNvSpPr/>
            <p:nvPr/>
          </p:nvSpPr>
          <p:spPr>
            <a:xfrm>
              <a:off x="8266250" y="3527174"/>
              <a:ext cx="457200" cy="457200"/>
            </a:xfrm>
            <a:prstGeom prst="ellipse">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A311794-533D-4C03-93D8-260866F62908}"/>
                </a:ext>
              </a:extLst>
            </p:cNvPr>
            <p:cNvSpPr/>
            <p:nvPr/>
          </p:nvSpPr>
          <p:spPr>
            <a:xfrm>
              <a:off x="8960732" y="2622956"/>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064ED87C-5965-4931-B6FD-95A26AE5F1A7}"/>
                </a:ext>
              </a:extLst>
            </p:cNvPr>
            <p:cNvSpPr/>
            <p:nvPr/>
          </p:nvSpPr>
          <p:spPr>
            <a:xfrm>
              <a:off x="8960732" y="3257869"/>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10B539E-3727-4B31-B74D-41C31480595E}"/>
                </a:ext>
              </a:extLst>
            </p:cNvPr>
            <p:cNvSpPr/>
            <p:nvPr/>
          </p:nvSpPr>
          <p:spPr>
            <a:xfrm>
              <a:off x="8939510" y="3892782"/>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E888BEB-F4FD-400B-9054-516B6DD9F90B}"/>
                </a:ext>
              </a:extLst>
            </p:cNvPr>
            <p:cNvSpPr/>
            <p:nvPr/>
          </p:nvSpPr>
          <p:spPr>
            <a:xfrm>
              <a:off x="9718753" y="3257869"/>
              <a:ext cx="457200" cy="457200"/>
            </a:xfrm>
            <a:prstGeom prst="ellipse">
              <a:avLst/>
            </a:prstGeom>
            <a:solidFill>
              <a:srgbClr val="00B05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8452E179-747E-4BF4-918B-A4DD45F76D07}"/>
                </a:ext>
              </a:extLst>
            </p:cNvPr>
            <p:cNvCxnSpPr>
              <a:stCxn id="27" idx="6"/>
              <a:endCxn id="29" idx="2"/>
            </p:cNvCxnSpPr>
            <p:nvPr/>
          </p:nvCxnSpPr>
          <p:spPr>
            <a:xfrm flipV="1">
              <a:off x="8723450" y="2851556"/>
              <a:ext cx="237282" cy="321681"/>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762517-8859-4178-8E4F-1347E50E34D7}"/>
                </a:ext>
              </a:extLst>
            </p:cNvPr>
            <p:cNvCxnSpPr>
              <a:stCxn id="27" idx="6"/>
              <a:endCxn id="30" idx="2"/>
            </p:cNvCxnSpPr>
            <p:nvPr/>
          </p:nvCxnSpPr>
          <p:spPr>
            <a:xfrm>
              <a:off x="8723450" y="3173237"/>
              <a:ext cx="237282" cy="31323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19E595-7965-45FF-B0A2-071DB65E6105}"/>
                </a:ext>
              </a:extLst>
            </p:cNvPr>
            <p:cNvCxnSpPr>
              <a:stCxn id="27" idx="6"/>
              <a:endCxn id="31" idx="2"/>
            </p:cNvCxnSpPr>
            <p:nvPr/>
          </p:nvCxnSpPr>
          <p:spPr>
            <a:xfrm>
              <a:off x="8723450" y="3173237"/>
              <a:ext cx="216060" cy="94814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F5203-F85B-4E0C-AD1E-B91F55628D9A}"/>
                </a:ext>
              </a:extLst>
            </p:cNvPr>
            <p:cNvCxnSpPr>
              <a:stCxn id="28" idx="6"/>
              <a:endCxn id="29" idx="2"/>
            </p:cNvCxnSpPr>
            <p:nvPr/>
          </p:nvCxnSpPr>
          <p:spPr>
            <a:xfrm flipV="1">
              <a:off x="8723450" y="2851556"/>
              <a:ext cx="237282" cy="90421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97DF0C-9E5B-479F-A6BE-5DB70C916F7F}"/>
                </a:ext>
              </a:extLst>
            </p:cNvPr>
            <p:cNvCxnSpPr>
              <a:stCxn id="28" idx="6"/>
              <a:endCxn id="30" idx="2"/>
            </p:cNvCxnSpPr>
            <p:nvPr/>
          </p:nvCxnSpPr>
          <p:spPr>
            <a:xfrm flipV="1">
              <a:off x="8723450" y="3486469"/>
              <a:ext cx="237282" cy="26930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CF9C2D-F19A-45AA-896D-437B249BD8A3}"/>
                </a:ext>
              </a:extLst>
            </p:cNvPr>
            <p:cNvCxnSpPr>
              <a:stCxn id="28" idx="6"/>
              <a:endCxn id="31" idx="2"/>
            </p:cNvCxnSpPr>
            <p:nvPr/>
          </p:nvCxnSpPr>
          <p:spPr>
            <a:xfrm>
              <a:off x="8723450" y="3755774"/>
              <a:ext cx="216060" cy="36560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4B73761-B9ED-4414-B55D-1412936E1F94}"/>
                </a:ext>
              </a:extLst>
            </p:cNvPr>
            <p:cNvCxnSpPr>
              <a:stCxn id="29" idx="6"/>
              <a:endCxn id="32" idx="2"/>
            </p:cNvCxnSpPr>
            <p:nvPr/>
          </p:nvCxnSpPr>
          <p:spPr>
            <a:xfrm>
              <a:off x="9417932" y="2851556"/>
              <a:ext cx="300821" cy="63491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821D711-97F0-412F-BA9C-43646A0B2526}"/>
                </a:ext>
              </a:extLst>
            </p:cNvPr>
            <p:cNvCxnSpPr>
              <a:stCxn id="30" idx="6"/>
              <a:endCxn id="32" idx="2"/>
            </p:cNvCxnSpPr>
            <p:nvPr/>
          </p:nvCxnSpPr>
          <p:spPr>
            <a:xfrm>
              <a:off x="9417932" y="3486469"/>
              <a:ext cx="300821"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FF3D57-51CF-4A21-8CEB-E2D8CFA26369}"/>
                </a:ext>
              </a:extLst>
            </p:cNvPr>
            <p:cNvCxnSpPr>
              <a:stCxn id="31" idx="6"/>
              <a:endCxn id="32" idx="2"/>
            </p:cNvCxnSpPr>
            <p:nvPr/>
          </p:nvCxnSpPr>
          <p:spPr>
            <a:xfrm flipV="1">
              <a:off x="9396710" y="3486469"/>
              <a:ext cx="322043" cy="63491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FC740CC-1ABD-4D1E-8208-AD974BFDB117}"/>
                </a:ext>
              </a:extLst>
            </p:cNvPr>
            <p:cNvCxnSpPr>
              <a:stCxn id="32" idx="6"/>
            </p:cNvCxnSpPr>
            <p:nvPr/>
          </p:nvCxnSpPr>
          <p:spPr>
            <a:xfrm>
              <a:off x="10175953" y="3486469"/>
              <a:ext cx="278687"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FE1B26-4B3F-4BBC-828E-BD3CF1B9705D}"/>
                </a:ext>
              </a:extLst>
            </p:cNvPr>
            <p:cNvCxnSpPr>
              <a:cxnSpLocks/>
              <a:endCxn id="27" idx="2"/>
            </p:cNvCxnSpPr>
            <p:nvPr/>
          </p:nvCxnSpPr>
          <p:spPr>
            <a:xfrm>
              <a:off x="7971229" y="3169012"/>
              <a:ext cx="295021" cy="422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9792D3C-819A-48AC-831B-850F1F0690BC}"/>
                </a:ext>
              </a:extLst>
            </p:cNvPr>
            <p:cNvCxnSpPr>
              <a:cxnSpLocks/>
              <a:endCxn id="28" idx="2"/>
            </p:cNvCxnSpPr>
            <p:nvPr/>
          </p:nvCxnSpPr>
          <p:spPr>
            <a:xfrm>
              <a:off x="7971229" y="3755774"/>
              <a:ext cx="295021"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F31C9E32-A21A-41EF-AB38-38BEEDCDC1D0}"/>
              </a:ext>
            </a:extLst>
          </p:cNvPr>
          <p:cNvSpPr txBox="1"/>
          <p:nvPr/>
        </p:nvSpPr>
        <p:spPr>
          <a:xfrm>
            <a:off x="5536782" y="3170064"/>
            <a:ext cx="2422458" cy="738664"/>
          </a:xfrm>
          <a:prstGeom prst="rect">
            <a:avLst/>
          </a:prstGeom>
          <a:noFill/>
        </p:spPr>
        <p:txBody>
          <a:bodyPr wrap="none" rtlCol="0">
            <a:spAutoFit/>
          </a:bodyPr>
          <a:lstStyle/>
          <a:p>
            <a:r>
              <a:rPr lang="en-US" sz="1400" b="1" dirty="0"/>
              <a:t>Neural network</a:t>
            </a:r>
          </a:p>
          <a:p>
            <a:pPr marL="285750" indent="-285750">
              <a:buFont typeface="Arial" panose="020B0604020202020204" pitchFamily="34" charset="0"/>
              <a:buChar char="•"/>
            </a:pPr>
            <a:r>
              <a:rPr lang="en-US" sz="1400" dirty="0"/>
              <a:t>Mathematical functions</a:t>
            </a:r>
          </a:p>
          <a:p>
            <a:pPr marL="285750" indent="-285750">
              <a:buFont typeface="Arial" panose="020B0604020202020204" pitchFamily="34" charset="0"/>
              <a:buChar char="•"/>
            </a:pPr>
            <a:r>
              <a:rPr lang="en-US" sz="1400" dirty="0"/>
              <a:t>Parameters for functions</a:t>
            </a:r>
          </a:p>
        </p:txBody>
      </p:sp>
      <p:pic>
        <p:nvPicPr>
          <p:cNvPr id="12" name="Picture 11">
            <a:extLst>
              <a:ext uri="{FF2B5EF4-FFF2-40B4-BE49-F238E27FC236}">
                <a16:creationId xmlns:a16="http://schemas.microsoft.com/office/drawing/2014/main" id="{898AE777-7576-47A4-AC14-1E632494C948}"/>
              </a:ext>
            </a:extLst>
          </p:cNvPr>
          <p:cNvPicPr>
            <a:picLocks noChangeAspect="1"/>
          </p:cNvPicPr>
          <p:nvPr/>
        </p:nvPicPr>
        <p:blipFill>
          <a:blip r:embed="rId3"/>
          <a:stretch>
            <a:fillRect/>
          </a:stretch>
        </p:blipFill>
        <p:spPr>
          <a:xfrm>
            <a:off x="5397490" y="4033132"/>
            <a:ext cx="2956816" cy="1600339"/>
          </a:xfrm>
          <a:prstGeom prst="rect">
            <a:avLst/>
          </a:prstGeom>
        </p:spPr>
      </p:pic>
      <p:sp>
        <p:nvSpPr>
          <p:cNvPr id="45" name="TextBox 44">
            <a:extLst>
              <a:ext uri="{FF2B5EF4-FFF2-40B4-BE49-F238E27FC236}">
                <a16:creationId xmlns:a16="http://schemas.microsoft.com/office/drawing/2014/main" id="{DADFAB9E-AFDA-4F88-92CD-B38A472156F1}"/>
              </a:ext>
            </a:extLst>
          </p:cNvPr>
          <p:cNvSpPr txBox="1"/>
          <p:nvPr/>
        </p:nvSpPr>
        <p:spPr>
          <a:xfrm>
            <a:off x="5664669" y="5504420"/>
            <a:ext cx="3219151" cy="738664"/>
          </a:xfrm>
          <a:prstGeom prst="rect">
            <a:avLst/>
          </a:prstGeom>
          <a:noFill/>
        </p:spPr>
        <p:txBody>
          <a:bodyPr wrap="none" rtlCol="0">
            <a:spAutoFit/>
          </a:bodyPr>
          <a:lstStyle/>
          <a:p>
            <a:r>
              <a:rPr lang="en-US" sz="1400" b="1" dirty="0"/>
              <a:t>Random Forest</a:t>
            </a:r>
          </a:p>
          <a:p>
            <a:pPr marL="285750" indent="-285750">
              <a:buFont typeface="Arial" panose="020B0604020202020204" pitchFamily="34" charset="0"/>
              <a:buChar char="•"/>
            </a:pPr>
            <a:r>
              <a:rPr lang="en-US" sz="1400" dirty="0"/>
              <a:t>Decision trees based on features</a:t>
            </a:r>
          </a:p>
          <a:p>
            <a:pPr marL="285750" indent="-285750">
              <a:buFont typeface="Arial" panose="020B0604020202020204" pitchFamily="34" charset="0"/>
              <a:buChar char="•"/>
            </a:pPr>
            <a:r>
              <a:rPr lang="en-US" sz="1400" dirty="0"/>
              <a:t>Forest: Collection of decision trees</a:t>
            </a:r>
          </a:p>
        </p:txBody>
      </p:sp>
      <p:sp>
        <p:nvSpPr>
          <p:cNvPr id="46" name="Rectangle 45">
            <a:extLst>
              <a:ext uri="{FF2B5EF4-FFF2-40B4-BE49-F238E27FC236}">
                <a16:creationId xmlns:a16="http://schemas.microsoft.com/office/drawing/2014/main" id="{97400612-F67E-114C-AC46-6659CD93A146}"/>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387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53E7-4253-4706-AAF3-526E7F5348F3}"/>
              </a:ext>
            </a:extLst>
          </p:cNvPr>
          <p:cNvSpPr>
            <a:spLocks noGrp="1"/>
          </p:cNvSpPr>
          <p:nvPr>
            <p:ph type="title"/>
          </p:nvPr>
        </p:nvSpPr>
        <p:spPr>
          <a:xfrm>
            <a:off x="838200" y="471301"/>
            <a:ext cx="10515600" cy="556099"/>
          </a:xfrm>
        </p:spPr>
        <p:txBody>
          <a:bodyPr/>
          <a:lstStyle/>
          <a:p>
            <a:r>
              <a:rPr lang="en-US" dirty="0"/>
              <a:t>What about Deep Learning?</a:t>
            </a:r>
          </a:p>
        </p:txBody>
      </p:sp>
      <p:sp>
        <p:nvSpPr>
          <p:cNvPr id="4" name="Slide Number Placeholder 3">
            <a:extLst>
              <a:ext uri="{FF2B5EF4-FFF2-40B4-BE49-F238E27FC236}">
                <a16:creationId xmlns:a16="http://schemas.microsoft.com/office/drawing/2014/main" id="{C554A9DB-F483-45E3-85AE-A8A9414323CC}"/>
              </a:ext>
            </a:extLst>
          </p:cNvPr>
          <p:cNvSpPr>
            <a:spLocks noGrp="1"/>
          </p:cNvSpPr>
          <p:nvPr>
            <p:ph type="sldNum" sz="quarter" idx="12"/>
          </p:nvPr>
        </p:nvSpPr>
        <p:spPr/>
        <p:txBody>
          <a:bodyPr/>
          <a:lstStyle/>
          <a:p>
            <a:fld id="{D5F11FED-66BC-4C03-9016-FD41D1C797D0}" type="slidenum">
              <a:rPr lang="en-US" smtClean="0"/>
              <a:t>45</a:t>
            </a:fld>
            <a:endParaRPr lang="en-US"/>
          </a:p>
        </p:txBody>
      </p:sp>
      <p:sp>
        <p:nvSpPr>
          <p:cNvPr id="5" name="Content Placeholder 4">
            <a:extLst>
              <a:ext uri="{FF2B5EF4-FFF2-40B4-BE49-F238E27FC236}">
                <a16:creationId xmlns:a16="http://schemas.microsoft.com/office/drawing/2014/main" id="{291086DD-7E0C-4389-9B32-37881C2D5026}"/>
              </a:ext>
            </a:extLst>
          </p:cNvPr>
          <p:cNvSpPr>
            <a:spLocks noGrp="1"/>
          </p:cNvSpPr>
          <p:nvPr>
            <p:ph sz="half" idx="2"/>
          </p:nvPr>
        </p:nvSpPr>
        <p:spPr>
          <a:xfrm>
            <a:off x="6172200" y="1231243"/>
            <a:ext cx="5181600" cy="4841414"/>
          </a:xfrm>
        </p:spPr>
        <p:txBody>
          <a:bodyPr/>
          <a:lstStyle/>
          <a:p>
            <a:r>
              <a:rPr lang="en-US" dirty="0"/>
              <a:t>Deep convolutional neural networks (DCNN) have been successful in a variety of tasks</a:t>
            </a:r>
          </a:p>
          <a:p>
            <a:pPr lvl="1"/>
            <a:r>
              <a:rPr lang="en-US" dirty="0"/>
              <a:t>Image recognition</a:t>
            </a:r>
          </a:p>
          <a:p>
            <a:pPr lvl="1"/>
            <a:r>
              <a:rPr lang="en-US" dirty="0"/>
              <a:t>Natural language processing</a:t>
            </a:r>
          </a:p>
          <a:p>
            <a:pPr lvl="1"/>
            <a:r>
              <a:rPr lang="en-US" dirty="0"/>
              <a:t>AlphaGo</a:t>
            </a:r>
          </a:p>
          <a:p>
            <a:pPr lvl="1"/>
            <a:endParaRPr lang="en-US" dirty="0"/>
          </a:p>
          <a:p>
            <a:r>
              <a:rPr lang="en-US" dirty="0"/>
              <a:t>Can we use this type of model for </a:t>
            </a:r>
            <a:r>
              <a:rPr lang="en-US" dirty="0" err="1"/>
              <a:t>chemoinformatics</a:t>
            </a:r>
            <a:r>
              <a:rPr lang="en-US" dirty="0"/>
              <a:t> models?</a:t>
            </a:r>
          </a:p>
        </p:txBody>
      </p:sp>
      <p:pic>
        <p:nvPicPr>
          <p:cNvPr id="3074" name="Picture 2" descr="| Deep convolutional neural network (DCNN) architecture. A schematic diagram of AlexNet (34), a DCNN architecture that was trained on CLE images for diagnostic classification by Izadyyazdanabadi et al. (20), is shown in panel (A). CONV1-CONV5 are the first five convolutional layers and FC6 and FC7 are the fully connected layers 6 and 7. Different feature maps of the first convolutional layer (color images) were calculated by convolving different filters (red squares) with the corresponding regions of the input image [illustrated in panel (B)]. ">
            <a:extLst>
              <a:ext uri="{FF2B5EF4-FFF2-40B4-BE49-F238E27FC236}">
                <a16:creationId xmlns:a16="http://schemas.microsoft.com/office/drawing/2014/main" id="{197B3DE1-4161-4142-A1D3-9EE311BDB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23" y="1395181"/>
            <a:ext cx="5735344" cy="3704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2FE5F0-49D5-4A04-8EE8-87A2B57B8ACE}"/>
              </a:ext>
            </a:extLst>
          </p:cNvPr>
          <p:cNvSpPr txBox="1"/>
          <p:nvPr/>
        </p:nvSpPr>
        <p:spPr>
          <a:xfrm>
            <a:off x="493339" y="5934158"/>
            <a:ext cx="3340979" cy="276999"/>
          </a:xfrm>
          <a:prstGeom prst="rect">
            <a:avLst/>
          </a:prstGeom>
          <a:noFill/>
        </p:spPr>
        <p:txBody>
          <a:bodyPr wrap="none" rtlCol="0">
            <a:spAutoFit/>
          </a:bodyPr>
          <a:lstStyle/>
          <a:p>
            <a:r>
              <a:rPr lang="en-US" sz="1200" b="1" dirty="0" err="1"/>
              <a:t>Izadyyazdanabadi</a:t>
            </a:r>
            <a:r>
              <a:rPr lang="en-US" sz="1200" b="1" dirty="0"/>
              <a:t> Frontiers Oncology 2018</a:t>
            </a:r>
            <a:endParaRPr lang="en-US" sz="1200" dirty="0"/>
          </a:p>
        </p:txBody>
      </p:sp>
      <p:sp>
        <p:nvSpPr>
          <p:cNvPr id="7" name="Rectangle 6">
            <a:extLst>
              <a:ext uri="{FF2B5EF4-FFF2-40B4-BE49-F238E27FC236}">
                <a16:creationId xmlns:a16="http://schemas.microsoft.com/office/drawing/2014/main" id="{95ED80BB-88D1-5241-B548-6FDA77EA5C25}"/>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388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75838-04BC-4C75-872E-72258E7D4599}"/>
              </a:ext>
            </a:extLst>
          </p:cNvPr>
          <p:cNvSpPr>
            <a:spLocks noGrp="1"/>
          </p:cNvSpPr>
          <p:nvPr>
            <p:ph type="title"/>
          </p:nvPr>
        </p:nvSpPr>
        <p:spPr/>
        <p:txBody>
          <a:bodyPr/>
          <a:lstStyle/>
          <a:p>
            <a:r>
              <a:rPr lang="en-US" dirty="0"/>
              <a:t>Deep learning for QSAR</a:t>
            </a:r>
          </a:p>
        </p:txBody>
      </p:sp>
      <p:sp>
        <p:nvSpPr>
          <p:cNvPr id="3" name="Content Placeholder 2">
            <a:extLst>
              <a:ext uri="{FF2B5EF4-FFF2-40B4-BE49-F238E27FC236}">
                <a16:creationId xmlns:a16="http://schemas.microsoft.com/office/drawing/2014/main" id="{27CF5F55-E5C6-49C0-90BF-8BC3275A9A0A}"/>
              </a:ext>
            </a:extLst>
          </p:cNvPr>
          <p:cNvSpPr>
            <a:spLocks noGrp="1"/>
          </p:cNvSpPr>
          <p:nvPr>
            <p:ph idx="1"/>
          </p:nvPr>
        </p:nvSpPr>
        <p:spPr>
          <a:xfrm>
            <a:off x="838200" y="1231244"/>
            <a:ext cx="10515600" cy="492048"/>
          </a:xfrm>
        </p:spPr>
        <p:txBody>
          <a:bodyPr>
            <a:normAutofit/>
          </a:bodyPr>
          <a:lstStyle/>
          <a:p>
            <a:r>
              <a:rPr lang="en-US" sz="2400" dirty="0"/>
              <a:t>Yes, there are now several deep models for chemistry applications</a:t>
            </a:r>
          </a:p>
        </p:txBody>
      </p:sp>
      <p:sp>
        <p:nvSpPr>
          <p:cNvPr id="4" name="Slide Number Placeholder 3">
            <a:extLst>
              <a:ext uri="{FF2B5EF4-FFF2-40B4-BE49-F238E27FC236}">
                <a16:creationId xmlns:a16="http://schemas.microsoft.com/office/drawing/2014/main" id="{4192A36F-0A52-4E8F-9E09-CE3A9B4B93A7}"/>
              </a:ext>
            </a:extLst>
          </p:cNvPr>
          <p:cNvSpPr>
            <a:spLocks noGrp="1"/>
          </p:cNvSpPr>
          <p:nvPr>
            <p:ph type="sldNum" sz="quarter" idx="12"/>
          </p:nvPr>
        </p:nvSpPr>
        <p:spPr/>
        <p:txBody>
          <a:bodyPr/>
          <a:lstStyle/>
          <a:p>
            <a:fld id="{D5F11FED-66BC-4C03-9016-FD41D1C797D0}" type="slidenum">
              <a:rPr lang="en-US" smtClean="0"/>
              <a:pPr/>
              <a:t>46</a:t>
            </a:fld>
            <a:endParaRPr lang="en-US"/>
          </a:p>
        </p:txBody>
      </p:sp>
      <p:sp>
        <p:nvSpPr>
          <p:cNvPr id="15" name="TextBox 14">
            <a:extLst>
              <a:ext uri="{FF2B5EF4-FFF2-40B4-BE49-F238E27FC236}">
                <a16:creationId xmlns:a16="http://schemas.microsoft.com/office/drawing/2014/main" id="{FB314198-721D-4459-84EA-2AB4A3C0F4A4}"/>
              </a:ext>
            </a:extLst>
          </p:cNvPr>
          <p:cNvSpPr txBox="1"/>
          <p:nvPr/>
        </p:nvSpPr>
        <p:spPr>
          <a:xfrm>
            <a:off x="10449139" y="2102348"/>
            <a:ext cx="967153" cy="3693319"/>
          </a:xfrm>
          <a:prstGeom prst="rect">
            <a:avLst/>
          </a:prstGeom>
          <a:noFill/>
        </p:spPr>
        <p:txBody>
          <a:bodyPr wrap="square" rtlCol="0">
            <a:spAutoFit/>
          </a:bodyPr>
          <a:lstStyle/>
          <a:p>
            <a:r>
              <a:rPr lang="en-US" dirty="0"/>
              <a:t>1.5</a:t>
            </a:r>
          </a:p>
          <a:p>
            <a:endParaRPr lang="en-US" dirty="0"/>
          </a:p>
          <a:p>
            <a:endParaRPr lang="en-US" dirty="0"/>
          </a:p>
          <a:p>
            <a:r>
              <a:rPr lang="en-US" dirty="0"/>
              <a:t>3</a:t>
            </a:r>
          </a:p>
          <a:p>
            <a:endParaRPr lang="en-US" dirty="0"/>
          </a:p>
          <a:p>
            <a:endParaRPr lang="en-US" dirty="0"/>
          </a:p>
          <a:p>
            <a:r>
              <a:rPr lang="en-US" dirty="0"/>
              <a:t>0.10</a:t>
            </a:r>
          </a:p>
          <a:p>
            <a:endParaRPr lang="en-US" dirty="0"/>
          </a:p>
          <a:p>
            <a:endParaRPr lang="en-US" dirty="0"/>
          </a:p>
          <a:p>
            <a:r>
              <a:rPr lang="en-US" dirty="0"/>
              <a:t>&gt; 100</a:t>
            </a:r>
          </a:p>
          <a:p>
            <a:endParaRPr lang="en-US" dirty="0"/>
          </a:p>
          <a:p>
            <a:endParaRPr lang="en-US" dirty="0"/>
          </a:p>
          <a:p>
            <a:r>
              <a:rPr lang="en-US" dirty="0"/>
              <a:t>&gt; 100</a:t>
            </a:r>
          </a:p>
        </p:txBody>
      </p:sp>
      <p:sp>
        <p:nvSpPr>
          <p:cNvPr id="16" name="Arrow: Right 15">
            <a:extLst>
              <a:ext uri="{FF2B5EF4-FFF2-40B4-BE49-F238E27FC236}">
                <a16:creationId xmlns:a16="http://schemas.microsoft.com/office/drawing/2014/main" id="{2B56BBF5-E52A-421B-AB19-1E40F80A26A4}"/>
              </a:ext>
            </a:extLst>
          </p:cNvPr>
          <p:cNvSpPr/>
          <p:nvPr/>
        </p:nvSpPr>
        <p:spPr>
          <a:xfrm>
            <a:off x="6630428" y="2439892"/>
            <a:ext cx="740495"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pic>
        <p:nvPicPr>
          <p:cNvPr id="17" name="Picture 16">
            <a:extLst>
              <a:ext uri="{FF2B5EF4-FFF2-40B4-BE49-F238E27FC236}">
                <a16:creationId xmlns:a16="http://schemas.microsoft.com/office/drawing/2014/main" id="{1ABF3B42-9E28-4DB2-B9F2-C6680962B787}"/>
              </a:ext>
            </a:extLst>
          </p:cNvPr>
          <p:cNvPicPr>
            <a:picLocks noChangeAspect="1"/>
          </p:cNvPicPr>
          <p:nvPr/>
        </p:nvPicPr>
        <p:blipFill>
          <a:blip r:embed="rId2"/>
          <a:stretch>
            <a:fillRect/>
          </a:stretch>
        </p:blipFill>
        <p:spPr>
          <a:xfrm>
            <a:off x="455936" y="1828085"/>
            <a:ext cx="897437" cy="4241843"/>
          </a:xfrm>
          <a:prstGeom prst="rect">
            <a:avLst/>
          </a:prstGeom>
        </p:spPr>
      </p:pic>
      <p:sp>
        <p:nvSpPr>
          <p:cNvPr id="18" name="Arrow: Right 17">
            <a:extLst>
              <a:ext uri="{FF2B5EF4-FFF2-40B4-BE49-F238E27FC236}">
                <a16:creationId xmlns:a16="http://schemas.microsoft.com/office/drawing/2014/main" id="{5E14B755-3517-4BBD-A446-0598ED1C297F}"/>
              </a:ext>
            </a:extLst>
          </p:cNvPr>
          <p:cNvSpPr/>
          <p:nvPr/>
        </p:nvSpPr>
        <p:spPr>
          <a:xfrm>
            <a:off x="1448792" y="2397882"/>
            <a:ext cx="740494"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19" name="Arrow: Right 18">
            <a:extLst>
              <a:ext uri="{FF2B5EF4-FFF2-40B4-BE49-F238E27FC236}">
                <a16:creationId xmlns:a16="http://schemas.microsoft.com/office/drawing/2014/main" id="{65CA262F-E0D6-48D8-BD04-729439ECE970}"/>
              </a:ext>
            </a:extLst>
          </p:cNvPr>
          <p:cNvSpPr/>
          <p:nvPr/>
        </p:nvSpPr>
        <p:spPr>
          <a:xfrm>
            <a:off x="9508830" y="2610089"/>
            <a:ext cx="740495" cy="267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46" name="TextBox 45">
            <a:extLst>
              <a:ext uri="{FF2B5EF4-FFF2-40B4-BE49-F238E27FC236}">
                <a16:creationId xmlns:a16="http://schemas.microsoft.com/office/drawing/2014/main" id="{F910269F-2C05-4576-80C6-88E71B2D00C9}"/>
              </a:ext>
            </a:extLst>
          </p:cNvPr>
          <p:cNvSpPr txBox="1"/>
          <p:nvPr/>
        </p:nvSpPr>
        <p:spPr>
          <a:xfrm>
            <a:off x="7514834" y="3577654"/>
            <a:ext cx="1882630" cy="646331"/>
          </a:xfrm>
          <a:prstGeom prst="rect">
            <a:avLst/>
          </a:prstGeom>
          <a:noFill/>
        </p:spPr>
        <p:txBody>
          <a:bodyPr wrap="square" rtlCol="0">
            <a:spAutoFit/>
          </a:bodyPr>
          <a:lstStyle/>
          <a:p>
            <a:r>
              <a:rPr lang="en-US" b="1" dirty="0"/>
              <a:t>Machine learning model</a:t>
            </a:r>
          </a:p>
        </p:txBody>
      </p:sp>
      <p:sp>
        <p:nvSpPr>
          <p:cNvPr id="2" name="TextBox 1">
            <a:extLst>
              <a:ext uri="{FF2B5EF4-FFF2-40B4-BE49-F238E27FC236}">
                <a16:creationId xmlns:a16="http://schemas.microsoft.com/office/drawing/2014/main" id="{66730DA7-0F56-4C51-BDE1-8A8341BD1081}"/>
              </a:ext>
            </a:extLst>
          </p:cNvPr>
          <p:cNvSpPr txBox="1"/>
          <p:nvPr/>
        </p:nvSpPr>
        <p:spPr>
          <a:xfrm>
            <a:off x="2664069" y="2096475"/>
            <a:ext cx="1832553" cy="646331"/>
          </a:xfrm>
          <a:prstGeom prst="rect">
            <a:avLst/>
          </a:prstGeom>
          <a:noFill/>
        </p:spPr>
        <p:txBody>
          <a:bodyPr wrap="none" rtlCol="0">
            <a:spAutoFit/>
          </a:bodyPr>
          <a:lstStyle/>
          <a:p>
            <a:pPr marL="285750" indent="-285750">
              <a:buFont typeface="Arial" panose="020B0604020202020204" pitchFamily="34" charset="0"/>
              <a:buChar char="•"/>
            </a:pPr>
            <a:r>
              <a:rPr lang="en-US" b="1" dirty="0" err="1"/>
              <a:t>DeepChem</a:t>
            </a:r>
            <a:endParaRPr lang="en-US" b="1" dirty="0"/>
          </a:p>
          <a:p>
            <a:pPr marL="285750" indent="-285750">
              <a:buFont typeface="Arial" panose="020B0604020202020204" pitchFamily="34" charset="0"/>
              <a:buChar char="•"/>
            </a:pPr>
            <a:r>
              <a:rPr lang="en-US" b="1" dirty="0" err="1"/>
              <a:t>MoleculeNet</a:t>
            </a:r>
            <a:endParaRPr lang="en-US" b="1" dirty="0"/>
          </a:p>
        </p:txBody>
      </p:sp>
      <p:sp>
        <p:nvSpPr>
          <p:cNvPr id="6" name="TextBox 5">
            <a:extLst>
              <a:ext uri="{FF2B5EF4-FFF2-40B4-BE49-F238E27FC236}">
                <a16:creationId xmlns:a16="http://schemas.microsoft.com/office/drawing/2014/main" id="{98BC38CF-DDBC-4E4F-93C6-3CE7E353D47F}"/>
              </a:ext>
            </a:extLst>
          </p:cNvPr>
          <p:cNvSpPr txBox="1"/>
          <p:nvPr/>
        </p:nvSpPr>
        <p:spPr>
          <a:xfrm>
            <a:off x="2837747" y="5423597"/>
            <a:ext cx="1640193" cy="646331"/>
          </a:xfrm>
          <a:prstGeom prst="rect">
            <a:avLst/>
          </a:prstGeom>
          <a:noFill/>
        </p:spPr>
        <p:txBody>
          <a:bodyPr wrap="none" rtlCol="0">
            <a:spAutoFit/>
          </a:bodyPr>
          <a:lstStyle/>
          <a:p>
            <a:pPr marL="285750" indent="-285750">
              <a:buFont typeface="Arial" panose="020B0604020202020204" pitchFamily="34" charset="0"/>
              <a:buChar char="•"/>
            </a:pPr>
            <a:r>
              <a:rPr lang="en-US" b="1" dirty="0" err="1"/>
              <a:t>ChemProp</a:t>
            </a:r>
            <a:endParaRPr lang="en-US" b="1" dirty="0"/>
          </a:p>
          <a:p>
            <a:pPr marL="285750" indent="-285750">
              <a:buFont typeface="Arial" panose="020B0604020202020204" pitchFamily="34" charset="0"/>
              <a:buChar char="•"/>
            </a:pPr>
            <a:r>
              <a:rPr lang="en-US" b="1" dirty="0"/>
              <a:t>Others…</a:t>
            </a:r>
          </a:p>
        </p:txBody>
      </p:sp>
      <p:pic>
        <p:nvPicPr>
          <p:cNvPr id="7" name="Picture 6">
            <a:extLst>
              <a:ext uri="{FF2B5EF4-FFF2-40B4-BE49-F238E27FC236}">
                <a16:creationId xmlns:a16="http://schemas.microsoft.com/office/drawing/2014/main" id="{F46C27C7-018D-48A4-ABB6-5BC7D92B23B5}"/>
              </a:ext>
            </a:extLst>
          </p:cNvPr>
          <p:cNvPicPr>
            <a:picLocks noChangeAspect="1"/>
          </p:cNvPicPr>
          <p:nvPr/>
        </p:nvPicPr>
        <p:blipFill>
          <a:blip r:embed="rId3"/>
          <a:stretch>
            <a:fillRect/>
          </a:stretch>
        </p:blipFill>
        <p:spPr>
          <a:xfrm>
            <a:off x="2773945" y="4102681"/>
            <a:ext cx="3093988" cy="1181202"/>
          </a:xfrm>
          <a:prstGeom prst="rect">
            <a:avLst/>
          </a:prstGeom>
        </p:spPr>
      </p:pic>
      <p:pic>
        <p:nvPicPr>
          <p:cNvPr id="10" name="Picture 9">
            <a:extLst>
              <a:ext uri="{FF2B5EF4-FFF2-40B4-BE49-F238E27FC236}">
                <a16:creationId xmlns:a16="http://schemas.microsoft.com/office/drawing/2014/main" id="{F6B9E2F0-CEFB-48F7-AF4B-4CC2626536DA}"/>
              </a:ext>
            </a:extLst>
          </p:cNvPr>
          <p:cNvPicPr>
            <a:picLocks noChangeAspect="1"/>
          </p:cNvPicPr>
          <p:nvPr/>
        </p:nvPicPr>
        <p:blipFill>
          <a:blip r:embed="rId4"/>
          <a:stretch>
            <a:fillRect/>
          </a:stretch>
        </p:blipFill>
        <p:spPr>
          <a:xfrm>
            <a:off x="4607988" y="1915119"/>
            <a:ext cx="1493649" cy="1973751"/>
          </a:xfrm>
          <a:prstGeom prst="rect">
            <a:avLst/>
          </a:prstGeom>
        </p:spPr>
      </p:pic>
      <p:sp>
        <p:nvSpPr>
          <p:cNvPr id="11" name="TextBox 10">
            <a:extLst>
              <a:ext uri="{FF2B5EF4-FFF2-40B4-BE49-F238E27FC236}">
                <a16:creationId xmlns:a16="http://schemas.microsoft.com/office/drawing/2014/main" id="{FCB09A41-2FFB-43AE-A20A-B0E48039154B}"/>
              </a:ext>
            </a:extLst>
          </p:cNvPr>
          <p:cNvSpPr txBox="1"/>
          <p:nvPr/>
        </p:nvSpPr>
        <p:spPr>
          <a:xfrm>
            <a:off x="9879077" y="5958329"/>
            <a:ext cx="1913152" cy="276999"/>
          </a:xfrm>
          <a:prstGeom prst="rect">
            <a:avLst/>
          </a:prstGeom>
          <a:noFill/>
        </p:spPr>
        <p:txBody>
          <a:bodyPr wrap="none" rtlCol="0">
            <a:spAutoFit/>
          </a:bodyPr>
          <a:lstStyle/>
          <a:p>
            <a:r>
              <a:rPr lang="en-US" sz="1200" b="1" dirty="0"/>
              <a:t>Wu arXiv:1703.00564v3 </a:t>
            </a:r>
          </a:p>
        </p:txBody>
      </p:sp>
      <p:sp>
        <p:nvSpPr>
          <p:cNvPr id="20" name="Rectangle 19">
            <a:extLst>
              <a:ext uri="{FF2B5EF4-FFF2-40B4-BE49-F238E27FC236}">
                <a16:creationId xmlns:a16="http://schemas.microsoft.com/office/drawing/2014/main" id="{1ED537FB-1AEA-E046-AD30-5618154D25CB}"/>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604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3103-C38A-4B84-8C53-9621B5A1053D}"/>
              </a:ext>
            </a:extLst>
          </p:cNvPr>
          <p:cNvSpPr>
            <a:spLocks noGrp="1"/>
          </p:cNvSpPr>
          <p:nvPr>
            <p:ph type="title"/>
          </p:nvPr>
        </p:nvSpPr>
        <p:spPr/>
        <p:txBody>
          <a:bodyPr/>
          <a:lstStyle/>
          <a:p>
            <a:r>
              <a:rPr lang="en-US" dirty="0"/>
              <a:t>Is it a good model?</a:t>
            </a:r>
          </a:p>
        </p:txBody>
      </p:sp>
      <p:sp>
        <p:nvSpPr>
          <p:cNvPr id="3" name="Content Placeholder 2">
            <a:extLst>
              <a:ext uri="{FF2B5EF4-FFF2-40B4-BE49-F238E27FC236}">
                <a16:creationId xmlns:a16="http://schemas.microsoft.com/office/drawing/2014/main" id="{2A827B0D-C9FB-40D9-AA00-0BB801691B70}"/>
              </a:ext>
            </a:extLst>
          </p:cNvPr>
          <p:cNvSpPr>
            <a:spLocks noGrp="1"/>
          </p:cNvSpPr>
          <p:nvPr>
            <p:ph idx="1"/>
          </p:nvPr>
        </p:nvSpPr>
        <p:spPr/>
        <p:txBody>
          <a:bodyPr/>
          <a:lstStyle/>
          <a:p>
            <a:r>
              <a:rPr lang="en-US" dirty="0"/>
              <a:t>Does our model </a:t>
            </a:r>
            <a:r>
              <a:rPr lang="en-US" b="1" dirty="0"/>
              <a:t>accurately predict the property </a:t>
            </a:r>
            <a:r>
              <a:rPr lang="en-US" dirty="0"/>
              <a:t>of interest </a:t>
            </a:r>
            <a:r>
              <a:rPr lang="en-US" b="1" dirty="0"/>
              <a:t>for a set of compounds</a:t>
            </a:r>
            <a:r>
              <a:rPr lang="en-US" dirty="0"/>
              <a:t> of interest?</a:t>
            </a:r>
          </a:p>
          <a:p>
            <a:pPr lvl="1"/>
            <a:r>
              <a:rPr lang="en-US" dirty="0"/>
              <a:t>Model performance</a:t>
            </a:r>
          </a:p>
          <a:p>
            <a:pPr lvl="1"/>
            <a:r>
              <a:rPr lang="en-US" dirty="0"/>
              <a:t>Domain of applicability</a:t>
            </a:r>
          </a:p>
        </p:txBody>
      </p:sp>
      <p:sp>
        <p:nvSpPr>
          <p:cNvPr id="4" name="Slide Number Placeholder 3">
            <a:extLst>
              <a:ext uri="{FF2B5EF4-FFF2-40B4-BE49-F238E27FC236}">
                <a16:creationId xmlns:a16="http://schemas.microsoft.com/office/drawing/2014/main" id="{922CD139-98AA-4F33-9B6E-DAD8A8D92F19}"/>
              </a:ext>
            </a:extLst>
          </p:cNvPr>
          <p:cNvSpPr>
            <a:spLocks noGrp="1"/>
          </p:cNvSpPr>
          <p:nvPr>
            <p:ph type="sldNum" sz="quarter" idx="12"/>
          </p:nvPr>
        </p:nvSpPr>
        <p:spPr/>
        <p:txBody>
          <a:bodyPr/>
          <a:lstStyle/>
          <a:p>
            <a:fld id="{D5F11FED-66BC-4C03-9016-FD41D1C797D0}" type="slidenum">
              <a:rPr lang="en-US" smtClean="0"/>
              <a:t>47</a:t>
            </a:fld>
            <a:endParaRPr lang="en-US"/>
          </a:p>
        </p:txBody>
      </p:sp>
      <p:grpSp>
        <p:nvGrpSpPr>
          <p:cNvPr id="5" name="Group 4">
            <a:extLst>
              <a:ext uri="{FF2B5EF4-FFF2-40B4-BE49-F238E27FC236}">
                <a16:creationId xmlns:a16="http://schemas.microsoft.com/office/drawing/2014/main" id="{E115E081-7D73-474A-BE83-C3F3EA1E73C1}"/>
              </a:ext>
            </a:extLst>
          </p:cNvPr>
          <p:cNvGrpSpPr>
            <a:grpSpLocks noChangeAspect="1"/>
          </p:cNvGrpSpPr>
          <p:nvPr/>
        </p:nvGrpSpPr>
        <p:grpSpPr>
          <a:xfrm>
            <a:off x="476758" y="3419924"/>
            <a:ext cx="2107223" cy="1465415"/>
            <a:chOff x="7971229" y="2622956"/>
            <a:chExt cx="2483411" cy="1727026"/>
          </a:xfrm>
        </p:grpSpPr>
        <p:sp>
          <p:nvSpPr>
            <p:cNvPr id="6" name="Oval 5">
              <a:extLst>
                <a:ext uri="{FF2B5EF4-FFF2-40B4-BE49-F238E27FC236}">
                  <a16:creationId xmlns:a16="http://schemas.microsoft.com/office/drawing/2014/main" id="{732E6635-8863-4B1F-BB66-4815FA62D7DA}"/>
                </a:ext>
              </a:extLst>
            </p:cNvPr>
            <p:cNvSpPr/>
            <p:nvPr/>
          </p:nvSpPr>
          <p:spPr>
            <a:xfrm>
              <a:off x="8266250" y="2944637"/>
              <a:ext cx="457200" cy="457200"/>
            </a:xfrm>
            <a:prstGeom prst="ellipse">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CB1C170-1BA8-4131-8CBD-8E683C66C251}"/>
                </a:ext>
              </a:extLst>
            </p:cNvPr>
            <p:cNvSpPr/>
            <p:nvPr/>
          </p:nvSpPr>
          <p:spPr>
            <a:xfrm>
              <a:off x="8266250" y="3527174"/>
              <a:ext cx="457200" cy="457200"/>
            </a:xfrm>
            <a:prstGeom prst="ellipse">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5FE100E-AB00-4CCF-BD95-43B1062285DC}"/>
                </a:ext>
              </a:extLst>
            </p:cNvPr>
            <p:cNvSpPr/>
            <p:nvPr/>
          </p:nvSpPr>
          <p:spPr>
            <a:xfrm>
              <a:off x="8960732" y="2622956"/>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74EB109-D5D1-4E26-94FA-B49E60BC98FE}"/>
                </a:ext>
              </a:extLst>
            </p:cNvPr>
            <p:cNvSpPr/>
            <p:nvPr/>
          </p:nvSpPr>
          <p:spPr>
            <a:xfrm>
              <a:off x="8960732" y="3257869"/>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EEF8BDC-9E83-4B71-BD33-5E7EAB3D3A29}"/>
                </a:ext>
              </a:extLst>
            </p:cNvPr>
            <p:cNvSpPr/>
            <p:nvPr/>
          </p:nvSpPr>
          <p:spPr>
            <a:xfrm>
              <a:off x="8939510" y="3892782"/>
              <a:ext cx="457200" cy="457200"/>
            </a:xfrm>
            <a:prstGeom prst="ellipse">
              <a:avLst/>
            </a:prstGeom>
            <a:solidFill>
              <a:srgbClr val="0070C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AAB9E65-F663-4F0C-955A-A10E3A472303}"/>
                </a:ext>
              </a:extLst>
            </p:cNvPr>
            <p:cNvSpPr/>
            <p:nvPr/>
          </p:nvSpPr>
          <p:spPr>
            <a:xfrm>
              <a:off x="9718753" y="3257869"/>
              <a:ext cx="457200" cy="457200"/>
            </a:xfrm>
            <a:prstGeom prst="ellipse">
              <a:avLst/>
            </a:prstGeom>
            <a:solidFill>
              <a:srgbClr val="00B05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7A96BFA1-D5B0-4B7D-B13B-FD227FACED7C}"/>
                </a:ext>
              </a:extLst>
            </p:cNvPr>
            <p:cNvCxnSpPr>
              <a:stCxn id="6" idx="6"/>
              <a:endCxn id="8" idx="2"/>
            </p:cNvCxnSpPr>
            <p:nvPr/>
          </p:nvCxnSpPr>
          <p:spPr>
            <a:xfrm flipV="1">
              <a:off x="8723450" y="2851556"/>
              <a:ext cx="237282" cy="321681"/>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F23FA2B-EFD1-4FD9-AC88-483274B70CCF}"/>
                </a:ext>
              </a:extLst>
            </p:cNvPr>
            <p:cNvCxnSpPr>
              <a:stCxn id="6" idx="6"/>
              <a:endCxn id="9" idx="2"/>
            </p:cNvCxnSpPr>
            <p:nvPr/>
          </p:nvCxnSpPr>
          <p:spPr>
            <a:xfrm>
              <a:off x="8723450" y="3173237"/>
              <a:ext cx="237282" cy="31323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68DAC2-9315-49B2-B41A-4BD46456E7A6}"/>
                </a:ext>
              </a:extLst>
            </p:cNvPr>
            <p:cNvCxnSpPr>
              <a:stCxn id="6" idx="6"/>
              <a:endCxn id="10" idx="2"/>
            </p:cNvCxnSpPr>
            <p:nvPr/>
          </p:nvCxnSpPr>
          <p:spPr>
            <a:xfrm>
              <a:off x="8723450" y="3173237"/>
              <a:ext cx="216060" cy="94814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954E81-E204-45A7-81DA-037A4401B26A}"/>
                </a:ext>
              </a:extLst>
            </p:cNvPr>
            <p:cNvCxnSpPr>
              <a:stCxn id="7" idx="6"/>
              <a:endCxn id="8" idx="2"/>
            </p:cNvCxnSpPr>
            <p:nvPr/>
          </p:nvCxnSpPr>
          <p:spPr>
            <a:xfrm flipV="1">
              <a:off x="8723450" y="2851556"/>
              <a:ext cx="237282" cy="90421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A22098-8DEE-4E23-A46F-7C1884B83ECC}"/>
                </a:ext>
              </a:extLst>
            </p:cNvPr>
            <p:cNvCxnSpPr>
              <a:stCxn id="7" idx="6"/>
              <a:endCxn id="9" idx="2"/>
            </p:cNvCxnSpPr>
            <p:nvPr/>
          </p:nvCxnSpPr>
          <p:spPr>
            <a:xfrm flipV="1">
              <a:off x="8723450" y="3486469"/>
              <a:ext cx="237282" cy="26930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44DA72-E6B7-4BCF-ACA2-7574D3EA8B14}"/>
                </a:ext>
              </a:extLst>
            </p:cNvPr>
            <p:cNvCxnSpPr>
              <a:stCxn id="7" idx="6"/>
              <a:endCxn id="10" idx="2"/>
            </p:cNvCxnSpPr>
            <p:nvPr/>
          </p:nvCxnSpPr>
          <p:spPr>
            <a:xfrm>
              <a:off x="8723450" y="3755774"/>
              <a:ext cx="216060" cy="36560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A6DC0F-CAC4-42C6-A695-85E6D4CA2A2C}"/>
                </a:ext>
              </a:extLst>
            </p:cNvPr>
            <p:cNvCxnSpPr>
              <a:stCxn id="8" idx="6"/>
              <a:endCxn id="11" idx="2"/>
            </p:cNvCxnSpPr>
            <p:nvPr/>
          </p:nvCxnSpPr>
          <p:spPr>
            <a:xfrm>
              <a:off x="9417932" y="2851556"/>
              <a:ext cx="300821" cy="63491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ADE7F-3861-4441-8BA8-4A1D365523BC}"/>
                </a:ext>
              </a:extLst>
            </p:cNvPr>
            <p:cNvCxnSpPr>
              <a:stCxn id="9" idx="6"/>
              <a:endCxn id="11" idx="2"/>
            </p:cNvCxnSpPr>
            <p:nvPr/>
          </p:nvCxnSpPr>
          <p:spPr>
            <a:xfrm>
              <a:off x="9417932" y="3486469"/>
              <a:ext cx="300821"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1900E0-142C-462A-8878-425FA54EC024}"/>
                </a:ext>
              </a:extLst>
            </p:cNvPr>
            <p:cNvCxnSpPr>
              <a:stCxn id="10" idx="6"/>
              <a:endCxn id="11" idx="2"/>
            </p:cNvCxnSpPr>
            <p:nvPr/>
          </p:nvCxnSpPr>
          <p:spPr>
            <a:xfrm flipV="1">
              <a:off x="9396710" y="3486469"/>
              <a:ext cx="322043" cy="63491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8FE535-CEFC-4757-B66F-01B2455C607E}"/>
                </a:ext>
              </a:extLst>
            </p:cNvPr>
            <p:cNvCxnSpPr>
              <a:stCxn id="11" idx="6"/>
            </p:cNvCxnSpPr>
            <p:nvPr/>
          </p:nvCxnSpPr>
          <p:spPr>
            <a:xfrm>
              <a:off x="10175953" y="3486469"/>
              <a:ext cx="278687"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E1EA4C-DE8D-4CF7-B774-D79C581B6136}"/>
                </a:ext>
              </a:extLst>
            </p:cNvPr>
            <p:cNvCxnSpPr>
              <a:cxnSpLocks/>
              <a:endCxn id="6" idx="2"/>
            </p:cNvCxnSpPr>
            <p:nvPr/>
          </p:nvCxnSpPr>
          <p:spPr>
            <a:xfrm>
              <a:off x="7971229" y="3169012"/>
              <a:ext cx="295021" cy="422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E52E10-4DB9-4932-9448-A4A098F629BB}"/>
                </a:ext>
              </a:extLst>
            </p:cNvPr>
            <p:cNvCxnSpPr>
              <a:cxnSpLocks/>
              <a:endCxn id="7" idx="2"/>
            </p:cNvCxnSpPr>
            <p:nvPr/>
          </p:nvCxnSpPr>
          <p:spPr>
            <a:xfrm>
              <a:off x="7971229" y="3755774"/>
              <a:ext cx="295021" cy="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30AF984A-783E-4655-89DD-7612589911E8}"/>
              </a:ext>
            </a:extLst>
          </p:cNvPr>
          <p:cNvSpPr txBox="1"/>
          <p:nvPr/>
        </p:nvSpPr>
        <p:spPr>
          <a:xfrm>
            <a:off x="390139" y="5047920"/>
            <a:ext cx="3138854" cy="646331"/>
          </a:xfrm>
          <a:prstGeom prst="rect">
            <a:avLst/>
          </a:prstGeom>
          <a:noFill/>
        </p:spPr>
        <p:txBody>
          <a:bodyPr wrap="square" rtlCol="0">
            <a:spAutoFit/>
          </a:bodyPr>
          <a:lstStyle/>
          <a:p>
            <a:r>
              <a:rPr lang="en-US" b="1" dirty="0"/>
              <a:t>Fit model with associated parameters</a:t>
            </a:r>
          </a:p>
        </p:txBody>
      </p:sp>
      <p:sp>
        <p:nvSpPr>
          <p:cNvPr id="25" name="Cross 24">
            <a:extLst>
              <a:ext uri="{FF2B5EF4-FFF2-40B4-BE49-F238E27FC236}">
                <a16:creationId xmlns:a16="http://schemas.microsoft.com/office/drawing/2014/main" id="{FC273103-AB5B-422B-B513-024B3F4FEF52}"/>
              </a:ext>
            </a:extLst>
          </p:cNvPr>
          <p:cNvSpPr/>
          <p:nvPr/>
        </p:nvSpPr>
        <p:spPr>
          <a:xfrm>
            <a:off x="3073010" y="3889140"/>
            <a:ext cx="545123" cy="556099"/>
          </a:xfrm>
          <a:prstGeom prst="plus">
            <a:avLst>
              <a:gd name="adj" fmla="val 37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F6FB758-2327-4566-BE15-556F78596223}"/>
              </a:ext>
            </a:extLst>
          </p:cNvPr>
          <p:cNvPicPr>
            <a:picLocks noChangeAspect="1"/>
          </p:cNvPicPr>
          <p:nvPr/>
        </p:nvPicPr>
        <p:blipFill>
          <a:blip r:embed="rId2"/>
          <a:stretch>
            <a:fillRect/>
          </a:stretch>
        </p:blipFill>
        <p:spPr>
          <a:xfrm>
            <a:off x="4225239" y="2969782"/>
            <a:ext cx="713366" cy="2217218"/>
          </a:xfrm>
          <a:prstGeom prst="rect">
            <a:avLst/>
          </a:prstGeom>
        </p:spPr>
      </p:pic>
      <p:sp>
        <p:nvSpPr>
          <p:cNvPr id="28" name="TextBox 27">
            <a:extLst>
              <a:ext uri="{FF2B5EF4-FFF2-40B4-BE49-F238E27FC236}">
                <a16:creationId xmlns:a16="http://schemas.microsoft.com/office/drawing/2014/main" id="{1E77AD14-1D91-4117-BB14-033C359045FC}"/>
              </a:ext>
            </a:extLst>
          </p:cNvPr>
          <p:cNvSpPr txBox="1"/>
          <p:nvPr/>
        </p:nvSpPr>
        <p:spPr>
          <a:xfrm>
            <a:off x="3726723" y="5262885"/>
            <a:ext cx="2031325" cy="369332"/>
          </a:xfrm>
          <a:prstGeom prst="rect">
            <a:avLst/>
          </a:prstGeom>
          <a:noFill/>
        </p:spPr>
        <p:txBody>
          <a:bodyPr wrap="none" rtlCol="0">
            <a:spAutoFit/>
          </a:bodyPr>
          <a:lstStyle/>
          <a:p>
            <a:r>
              <a:rPr lang="en-US" b="1" dirty="0"/>
              <a:t>New compounds</a:t>
            </a:r>
          </a:p>
        </p:txBody>
      </p:sp>
      <p:sp>
        <p:nvSpPr>
          <p:cNvPr id="29" name="Arrow: Right 28">
            <a:extLst>
              <a:ext uri="{FF2B5EF4-FFF2-40B4-BE49-F238E27FC236}">
                <a16:creationId xmlns:a16="http://schemas.microsoft.com/office/drawing/2014/main" id="{A00A55A4-5340-4FB6-9BA3-AB7EEE4EEA29}"/>
              </a:ext>
            </a:extLst>
          </p:cNvPr>
          <p:cNvSpPr/>
          <p:nvPr/>
        </p:nvSpPr>
        <p:spPr>
          <a:xfrm>
            <a:off x="5789703" y="3752404"/>
            <a:ext cx="2072054" cy="88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038472D-8498-4D71-B147-D8E53D1621A2}"/>
              </a:ext>
            </a:extLst>
          </p:cNvPr>
          <p:cNvSpPr txBox="1"/>
          <p:nvPr/>
        </p:nvSpPr>
        <p:spPr>
          <a:xfrm>
            <a:off x="7972868" y="2598232"/>
            <a:ext cx="2236510" cy="2585323"/>
          </a:xfrm>
          <a:prstGeom prst="rect">
            <a:avLst/>
          </a:prstGeom>
          <a:noFill/>
        </p:spPr>
        <p:txBody>
          <a:bodyPr wrap="none" rtlCol="0">
            <a:spAutoFit/>
          </a:bodyPr>
          <a:lstStyle/>
          <a:p>
            <a:r>
              <a:rPr lang="en-US" b="1" dirty="0"/>
              <a:t>Predicted property</a:t>
            </a:r>
          </a:p>
          <a:p>
            <a:endParaRPr lang="en-US" dirty="0"/>
          </a:p>
          <a:p>
            <a:r>
              <a:rPr lang="en-US" dirty="0"/>
              <a:t>100</a:t>
            </a:r>
          </a:p>
          <a:p>
            <a:endParaRPr lang="en-US" dirty="0"/>
          </a:p>
          <a:p>
            <a:endParaRPr lang="en-US" dirty="0"/>
          </a:p>
          <a:p>
            <a:r>
              <a:rPr lang="en-US" dirty="0"/>
              <a:t>10</a:t>
            </a:r>
          </a:p>
          <a:p>
            <a:endParaRPr lang="en-US" dirty="0"/>
          </a:p>
          <a:p>
            <a:endParaRPr lang="en-US" dirty="0"/>
          </a:p>
          <a:p>
            <a:r>
              <a:rPr lang="en-US" dirty="0"/>
              <a:t>0.001</a:t>
            </a:r>
          </a:p>
        </p:txBody>
      </p:sp>
      <p:sp>
        <p:nvSpPr>
          <p:cNvPr id="31" name="TextBox 30">
            <a:extLst>
              <a:ext uri="{FF2B5EF4-FFF2-40B4-BE49-F238E27FC236}">
                <a16:creationId xmlns:a16="http://schemas.microsoft.com/office/drawing/2014/main" id="{E9BEBF9F-3BCF-4A39-B990-91F122CD64A1}"/>
              </a:ext>
            </a:extLst>
          </p:cNvPr>
          <p:cNvSpPr txBox="1"/>
          <p:nvPr/>
        </p:nvSpPr>
        <p:spPr>
          <a:xfrm>
            <a:off x="2208618" y="5846821"/>
            <a:ext cx="8263801" cy="369332"/>
          </a:xfrm>
          <a:prstGeom prst="rect">
            <a:avLst/>
          </a:prstGeom>
          <a:noFill/>
        </p:spPr>
        <p:txBody>
          <a:bodyPr wrap="none" rtlCol="0">
            <a:spAutoFit/>
          </a:bodyPr>
          <a:lstStyle/>
          <a:p>
            <a:r>
              <a:rPr lang="en-US" i="1" dirty="0"/>
              <a:t>Does the model just memorize information or does it generalize to new cases?</a:t>
            </a:r>
          </a:p>
        </p:txBody>
      </p:sp>
      <p:sp>
        <p:nvSpPr>
          <p:cNvPr id="32" name="Rectangle 31">
            <a:extLst>
              <a:ext uri="{FF2B5EF4-FFF2-40B4-BE49-F238E27FC236}">
                <a16:creationId xmlns:a16="http://schemas.microsoft.com/office/drawing/2014/main" id="{6049807E-43F5-6E4B-B5F2-313A8DE81ABD}"/>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788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1AF5-09EC-490B-8828-474C15403740}"/>
              </a:ext>
            </a:extLst>
          </p:cNvPr>
          <p:cNvSpPr>
            <a:spLocks noGrp="1"/>
          </p:cNvSpPr>
          <p:nvPr>
            <p:ph type="title"/>
          </p:nvPr>
        </p:nvSpPr>
        <p:spPr>
          <a:xfrm>
            <a:off x="838200" y="488885"/>
            <a:ext cx="10515600" cy="556099"/>
          </a:xfrm>
        </p:spPr>
        <p:txBody>
          <a:bodyPr/>
          <a:lstStyle/>
          <a:p>
            <a:r>
              <a:rPr lang="en-US" dirty="0"/>
              <a:t>How can we test our model?</a:t>
            </a:r>
          </a:p>
        </p:txBody>
      </p:sp>
      <p:sp>
        <p:nvSpPr>
          <p:cNvPr id="4" name="Slide Number Placeholder 3">
            <a:extLst>
              <a:ext uri="{FF2B5EF4-FFF2-40B4-BE49-F238E27FC236}">
                <a16:creationId xmlns:a16="http://schemas.microsoft.com/office/drawing/2014/main" id="{CB6A8E1D-7806-483C-B8F3-F4A2422342CB}"/>
              </a:ext>
            </a:extLst>
          </p:cNvPr>
          <p:cNvSpPr>
            <a:spLocks noGrp="1"/>
          </p:cNvSpPr>
          <p:nvPr>
            <p:ph type="sldNum" sz="quarter" idx="12"/>
          </p:nvPr>
        </p:nvSpPr>
        <p:spPr/>
        <p:txBody>
          <a:bodyPr/>
          <a:lstStyle/>
          <a:p>
            <a:fld id="{D5F11FED-66BC-4C03-9016-FD41D1C797D0}" type="slidenum">
              <a:rPr lang="en-US" smtClean="0"/>
              <a:t>48</a:t>
            </a:fld>
            <a:endParaRPr lang="en-US"/>
          </a:p>
        </p:txBody>
      </p:sp>
      <p:sp>
        <p:nvSpPr>
          <p:cNvPr id="10" name="Content Placeholder 9">
            <a:extLst>
              <a:ext uri="{FF2B5EF4-FFF2-40B4-BE49-F238E27FC236}">
                <a16:creationId xmlns:a16="http://schemas.microsoft.com/office/drawing/2014/main" id="{631A7D68-E76A-4851-874C-0F828996CFF1}"/>
              </a:ext>
            </a:extLst>
          </p:cNvPr>
          <p:cNvSpPr>
            <a:spLocks noGrp="1"/>
          </p:cNvSpPr>
          <p:nvPr>
            <p:ph sz="half" idx="13"/>
          </p:nvPr>
        </p:nvSpPr>
        <p:spPr/>
        <p:txBody>
          <a:bodyPr>
            <a:normAutofit/>
          </a:bodyPr>
          <a:lstStyle/>
          <a:p>
            <a:r>
              <a:rPr lang="en-US" sz="2400" dirty="0"/>
              <a:t>Generally we would like to test our model predictions prospectively on new test compounds to be measured</a:t>
            </a:r>
          </a:p>
          <a:p>
            <a:r>
              <a:rPr lang="en-US" sz="2400" dirty="0"/>
              <a:t>For fitting, we can artificially split the data into sets</a:t>
            </a:r>
          </a:p>
          <a:p>
            <a:pPr lvl="1"/>
            <a:r>
              <a:rPr lang="en-US" sz="2000" dirty="0"/>
              <a:t>Training</a:t>
            </a:r>
          </a:p>
          <a:p>
            <a:pPr lvl="1"/>
            <a:r>
              <a:rPr lang="en-US" sz="2000" dirty="0"/>
              <a:t>Validation</a:t>
            </a:r>
          </a:p>
          <a:p>
            <a:pPr lvl="1"/>
            <a:r>
              <a:rPr lang="en-US" sz="2000" dirty="0"/>
              <a:t>Test</a:t>
            </a:r>
          </a:p>
          <a:p>
            <a:r>
              <a:rPr lang="en-US" sz="2400" dirty="0"/>
              <a:t>Then for the withheld test set, we can compare predicted vs. experimental values</a:t>
            </a:r>
          </a:p>
        </p:txBody>
      </p:sp>
      <p:sp>
        <p:nvSpPr>
          <p:cNvPr id="5" name="Oval 4">
            <a:extLst>
              <a:ext uri="{FF2B5EF4-FFF2-40B4-BE49-F238E27FC236}">
                <a16:creationId xmlns:a16="http://schemas.microsoft.com/office/drawing/2014/main" id="{7B765D01-7284-48D6-AFE5-163801F07506}"/>
              </a:ext>
            </a:extLst>
          </p:cNvPr>
          <p:cNvSpPr/>
          <p:nvPr/>
        </p:nvSpPr>
        <p:spPr>
          <a:xfrm>
            <a:off x="6096000" y="1231244"/>
            <a:ext cx="2408731" cy="2408731"/>
          </a:xfrm>
          <a:prstGeom prst="ellipse">
            <a:avLst/>
          </a:prstGeom>
        </p:spPr>
        <p:style>
          <a:lnRef idx="1">
            <a:schemeClr val="accent2"/>
          </a:lnRef>
          <a:fillRef idx="2">
            <a:schemeClr val="accent2"/>
          </a:fillRef>
          <a:effectRef idx="1">
            <a:schemeClr val="accent2"/>
          </a:effectRef>
          <a:fontRef idx="minor">
            <a:schemeClr val="dk1"/>
          </a:fontRef>
        </p:style>
        <p:txBody>
          <a:bodyPr rtlCol="0" anchor="t"/>
          <a:lstStyle/>
          <a:p>
            <a:pPr algn="ctr"/>
            <a:endParaRPr lang="en-US" b="1" dirty="0">
              <a:solidFill>
                <a:schemeClr val="tx1">
                  <a:lumMod val="50000"/>
                </a:schemeClr>
              </a:solidFill>
            </a:endParaRPr>
          </a:p>
        </p:txBody>
      </p:sp>
      <p:sp>
        <p:nvSpPr>
          <p:cNvPr id="6" name="Oval 5">
            <a:extLst>
              <a:ext uri="{FF2B5EF4-FFF2-40B4-BE49-F238E27FC236}">
                <a16:creationId xmlns:a16="http://schemas.microsoft.com/office/drawing/2014/main" id="{51410D1B-531A-4A37-B548-4730624E952B}"/>
              </a:ext>
            </a:extLst>
          </p:cNvPr>
          <p:cNvSpPr/>
          <p:nvPr/>
        </p:nvSpPr>
        <p:spPr>
          <a:xfrm>
            <a:off x="6094690" y="1742245"/>
            <a:ext cx="1410033" cy="1410032"/>
          </a:xfrm>
          <a:prstGeom prst="ellipse">
            <a:avLst/>
          </a:prstGeom>
          <a:solidFill>
            <a:srgbClr val="FF6D6D"/>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tx1">
                    <a:lumMod val="50000"/>
                  </a:schemeClr>
                </a:solidFill>
              </a:rPr>
              <a:t>Training</a:t>
            </a:r>
          </a:p>
        </p:txBody>
      </p:sp>
      <p:sp>
        <p:nvSpPr>
          <p:cNvPr id="7" name="Oval 6">
            <a:extLst>
              <a:ext uri="{FF2B5EF4-FFF2-40B4-BE49-F238E27FC236}">
                <a16:creationId xmlns:a16="http://schemas.microsoft.com/office/drawing/2014/main" id="{4BEC8342-88FA-4D8E-8875-433D31531BA6}"/>
              </a:ext>
            </a:extLst>
          </p:cNvPr>
          <p:cNvSpPr/>
          <p:nvPr/>
        </p:nvSpPr>
        <p:spPr>
          <a:xfrm>
            <a:off x="7456381" y="2447261"/>
            <a:ext cx="889707" cy="889707"/>
          </a:xfrm>
          <a:prstGeom prst="ellipse">
            <a:avLst/>
          </a:prstGeom>
          <a:solidFill>
            <a:srgbClr val="B7B7FF"/>
          </a:solidFill>
          <a:ln>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solidFill>
                  <a:schemeClr val="tx1">
                    <a:lumMod val="50000"/>
                  </a:schemeClr>
                </a:solidFill>
              </a:rPr>
              <a:t>Test</a:t>
            </a:r>
          </a:p>
        </p:txBody>
      </p:sp>
      <p:sp>
        <p:nvSpPr>
          <p:cNvPr id="13" name="Oval 12">
            <a:extLst>
              <a:ext uri="{FF2B5EF4-FFF2-40B4-BE49-F238E27FC236}">
                <a16:creationId xmlns:a16="http://schemas.microsoft.com/office/drawing/2014/main" id="{31BCD19A-77D2-437E-B74D-E2BD1E4EB207}"/>
              </a:ext>
            </a:extLst>
          </p:cNvPr>
          <p:cNvSpPr/>
          <p:nvPr/>
        </p:nvSpPr>
        <p:spPr>
          <a:xfrm>
            <a:off x="7423415" y="1532981"/>
            <a:ext cx="889707" cy="889707"/>
          </a:xfrm>
          <a:prstGeom prst="ellipse">
            <a:avLst/>
          </a:prstGeom>
          <a:solidFill>
            <a:srgbClr val="FF6D6D"/>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lumMod val="50000"/>
                  </a:schemeClr>
                </a:solidFill>
              </a:rPr>
              <a:t>Valid</a:t>
            </a:r>
          </a:p>
        </p:txBody>
      </p:sp>
      <p:pic>
        <p:nvPicPr>
          <p:cNvPr id="14" name="Picture 13">
            <a:extLst>
              <a:ext uri="{FF2B5EF4-FFF2-40B4-BE49-F238E27FC236}">
                <a16:creationId xmlns:a16="http://schemas.microsoft.com/office/drawing/2014/main" id="{01024E9A-BC49-415B-A4E8-75967FCD69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4731" y="2694001"/>
            <a:ext cx="3474720" cy="3474720"/>
          </a:xfrm>
          <a:prstGeom prst="rect">
            <a:avLst/>
          </a:prstGeom>
          <a:noFill/>
          <a:ln>
            <a:noFill/>
          </a:ln>
        </p:spPr>
      </p:pic>
      <p:sp>
        <p:nvSpPr>
          <p:cNvPr id="15" name="TextBox 14">
            <a:extLst>
              <a:ext uri="{FF2B5EF4-FFF2-40B4-BE49-F238E27FC236}">
                <a16:creationId xmlns:a16="http://schemas.microsoft.com/office/drawing/2014/main" id="{D22E3F97-40D7-4D63-B427-9A3CD6D7F619}"/>
              </a:ext>
            </a:extLst>
          </p:cNvPr>
          <p:cNvSpPr txBox="1"/>
          <p:nvPr/>
        </p:nvSpPr>
        <p:spPr>
          <a:xfrm>
            <a:off x="8757138" y="1532981"/>
            <a:ext cx="1980029" cy="369332"/>
          </a:xfrm>
          <a:prstGeom prst="rect">
            <a:avLst/>
          </a:prstGeom>
          <a:noFill/>
        </p:spPr>
        <p:txBody>
          <a:bodyPr wrap="none" rtlCol="0">
            <a:spAutoFit/>
          </a:bodyPr>
          <a:lstStyle/>
          <a:p>
            <a:r>
              <a:rPr lang="en-US" b="1" dirty="0"/>
              <a:t>Dataset splitting</a:t>
            </a:r>
          </a:p>
        </p:txBody>
      </p:sp>
      <p:sp>
        <p:nvSpPr>
          <p:cNvPr id="16" name="TextBox 15">
            <a:extLst>
              <a:ext uri="{FF2B5EF4-FFF2-40B4-BE49-F238E27FC236}">
                <a16:creationId xmlns:a16="http://schemas.microsoft.com/office/drawing/2014/main" id="{3CE47D8A-C3EA-4397-AD21-0B95FBD0785A}"/>
              </a:ext>
            </a:extLst>
          </p:cNvPr>
          <p:cNvSpPr txBox="1"/>
          <p:nvPr/>
        </p:nvSpPr>
        <p:spPr>
          <a:xfrm>
            <a:off x="6506689" y="4877541"/>
            <a:ext cx="1998042" cy="923330"/>
          </a:xfrm>
          <a:prstGeom prst="rect">
            <a:avLst/>
          </a:prstGeom>
          <a:noFill/>
        </p:spPr>
        <p:txBody>
          <a:bodyPr wrap="square" rtlCol="0">
            <a:spAutoFit/>
          </a:bodyPr>
          <a:lstStyle/>
          <a:p>
            <a:r>
              <a:rPr lang="en-US" b="1" dirty="0"/>
              <a:t>Predicted vs. experimental values</a:t>
            </a:r>
          </a:p>
        </p:txBody>
      </p:sp>
      <p:sp>
        <p:nvSpPr>
          <p:cNvPr id="12" name="Rectangle 11">
            <a:extLst>
              <a:ext uri="{FF2B5EF4-FFF2-40B4-BE49-F238E27FC236}">
                <a16:creationId xmlns:a16="http://schemas.microsoft.com/office/drawing/2014/main" id="{68FC258A-93DB-4646-846C-6F66E1710AA9}"/>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837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BE038-FAAF-4F79-9F97-14783706BBFB}"/>
              </a:ext>
            </a:extLst>
          </p:cNvPr>
          <p:cNvSpPr>
            <a:spLocks noGrp="1"/>
          </p:cNvSpPr>
          <p:nvPr>
            <p:ph type="ctrTitle"/>
          </p:nvPr>
        </p:nvSpPr>
        <p:spPr/>
        <p:txBody>
          <a:bodyPr/>
          <a:lstStyle/>
          <a:p>
            <a:r>
              <a:rPr lang="en-US" dirty="0"/>
              <a:t>ATOM Modeling </a:t>
            </a:r>
            <a:r>
              <a:rPr lang="en-US" dirty="0" err="1"/>
              <a:t>PipeLine</a:t>
            </a:r>
            <a:r>
              <a:rPr lang="en-US" dirty="0"/>
              <a:t> validation</a:t>
            </a:r>
          </a:p>
        </p:txBody>
      </p:sp>
      <p:sp>
        <p:nvSpPr>
          <p:cNvPr id="4" name="Slide Number Placeholder 3">
            <a:extLst>
              <a:ext uri="{FF2B5EF4-FFF2-40B4-BE49-F238E27FC236}">
                <a16:creationId xmlns:a16="http://schemas.microsoft.com/office/drawing/2014/main" id="{454C586E-D59B-434C-90A0-B95C4BE0A86D}"/>
              </a:ext>
            </a:extLst>
          </p:cNvPr>
          <p:cNvSpPr>
            <a:spLocks noGrp="1"/>
          </p:cNvSpPr>
          <p:nvPr>
            <p:ph type="sldNum" sz="quarter" idx="12"/>
          </p:nvPr>
        </p:nvSpPr>
        <p:spPr/>
        <p:txBody>
          <a:bodyPr/>
          <a:lstStyle/>
          <a:p>
            <a:fld id="{D5F11FED-66BC-4C03-9016-FD41D1C797D0}" type="slidenum">
              <a:rPr lang="en-US" smtClean="0"/>
              <a:t>49</a:t>
            </a:fld>
            <a:endParaRPr lang="en-US"/>
          </a:p>
        </p:txBody>
      </p:sp>
    </p:spTree>
    <p:extLst>
      <p:ext uri="{BB962C8B-B14F-4D97-AF65-F5344CB8AC3E}">
        <p14:creationId xmlns:p14="http://schemas.microsoft.com/office/powerpoint/2010/main" val="143274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pSp>
        <p:nvGrpSpPr>
          <p:cNvPr id="111" name="Google Shape;111;p16"/>
          <p:cNvGrpSpPr/>
          <p:nvPr/>
        </p:nvGrpSpPr>
        <p:grpSpPr>
          <a:xfrm>
            <a:off x="181994" y="1544130"/>
            <a:ext cx="5305844" cy="5303520"/>
            <a:chOff x="181994" y="1544130"/>
            <a:chExt cx="5305844" cy="5303520"/>
          </a:xfrm>
        </p:grpSpPr>
        <p:sp>
          <p:nvSpPr>
            <p:cNvPr id="112" name="Google Shape;112;p16"/>
            <p:cNvSpPr/>
            <p:nvPr/>
          </p:nvSpPr>
          <p:spPr>
            <a:xfrm>
              <a:off x="181994" y="1544130"/>
              <a:ext cx="5305844" cy="5303520"/>
            </a:xfrm>
            <a:prstGeom prst="ellipse">
              <a:avLst/>
            </a:prstGeom>
            <a:solidFill>
              <a:srgbClr val="D883FF">
                <a:alpha val="7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6"/>
            <p:cNvSpPr txBox="1"/>
            <p:nvPr/>
          </p:nvSpPr>
          <p:spPr>
            <a:xfrm>
              <a:off x="1879763" y="1752368"/>
              <a:ext cx="18877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Computer Science</a:t>
              </a:r>
              <a:endParaRPr/>
            </a:p>
          </p:txBody>
        </p:sp>
      </p:grpSp>
      <p:sp>
        <p:nvSpPr>
          <p:cNvPr id="114" name="Google Shape;114;p16"/>
          <p:cNvSpPr txBox="1">
            <a:spLocks noGrp="1"/>
          </p:cNvSpPr>
          <p:nvPr>
            <p:ph type="title"/>
          </p:nvPr>
        </p:nvSpPr>
        <p:spPr>
          <a:xfrm>
            <a:off x="838200" y="365125"/>
            <a:ext cx="10515600" cy="1325563"/>
          </a:xfrm>
          <a:prstGeom prst="rect">
            <a:avLst/>
          </a:prstGeom>
          <a:blipFill rotWithShape="1">
            <a:blip r:embed="rId3">
              <a:alphaModFix/>
            </a:blip>
            <a:stretch>
              <a:fillRect l="-2290"/>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Calibri"/>
              <a:buNone/>
            </a:pPr>
            <a:r>
              <a:rPr lang="en-US"/>
              <a:t> </a:t>
            </a:r>
            <a:endParaRPr/>
          </a:p>
        </p:txBody>
      </p:sp>
      <p:pic>
        <p:nvPicPr>
          <p:cNvPr id="115" name="Google Shape;115;p16" descr="https://j3fau2wsnso1qkiarz7keon5-wpengine.netdna-ssl.com/wp-content/uploads/2018/05/History_of_artificial_intelligence.jpg"/>
          <p:cNvPicPr preferRelativeResize="0"/>
          <p:nvPr/>
        </p:nvPicPr>
        <p:blipFill rotWithShape="1">
          <a:blip r:embed="rId4">
            <a:alphaModFix/>
          </a:blip>
          <a:srcRect/>
          <a:stretch/>
        </p:blipFill>
        <p:spPr>
          <a:xfrm>
            <a:off x="5599981" y="1853762"/>
            <a:ext cx="6388459" cy="4188081"/>
          </a:xfrm>
          <a:prstGeom prst="rect">
            <a:avLst/>
          </a:prstGeom>
          <a:noFill/>
          <a:ln>
            <a:noFill/>
          </a:ln>
        </p:spPr>
      </p:pic>
      <p:grpSp>
        <p:nvGrpSpPr>
          <p:cNvPr id="116" name="Google Shape;116;p16"/>
          <p:cNvGrpSpPr/>
          <p:nvPr/>
        </p:nvGrpSpPr>
        <p:grpSpPr>
          <a:xfrm>
            <a:off x="497457" y="2197416"/>
            <a:ext cx="4649638" cy="4645152"/>
            <a:chOff x="497457" y="2197416"/>
            <a:chExt cx="4649638" cy="4645152"/>
          </a:xfrm>
        </p:grpSpPr>
        <p:sp>
          <p:nvSpPr>
            <p:cNvPr id="117" name="Google Shape;117;p16"/>
            <p:cNvSpPr/>
            <p:nvPr/>
          </p:nvSpPr>
          <p:spPr>
            <a:xfrm>
              <a:off x="497457" y="2197416"/>
              <a:ext cx="4649638" cy="4645152"/>
            </a:xfrm>
            <a:prstGeom prst="ellipse">
              <a:avLst/>
            </a:prstGeom>
            <a:solidFill>
              <a:srgbClr val="ABC0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6"/>
            <p:cNvSpPr txBox="1"/>
            <p:nvPr/>
          </p:nvSpPr>
          <p:spPr>
            <a:xfrm>
              <a:off x="1889969" y="2697365"/>
              <a:ext cx="210172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Artificial Intelligence</a:t>
              </a:r>
              <a:endParaRPr/>
            </a:p>
          </p:txBody>
        </p:sp>
      </p:grpSp>
      <p:grpSp>
        <p:nvGrpSpPr>
          <p:cNvPr id="119" name="Google Shape;119;p16"/>
          <p:cNvGrpSpPr/>
          <p:nvPr/>
        </p:nvGrpSpPr>
        <p:grpSpPr>
          <a:xfrm>
            <a:off x="1108495" y="3413568"/>
            <a:ext cx="3427563" cy="3429000"/>
            <a:chOff x="1108495" y="3413568"/>
            <a:chExt cx="3427563" cy="3429000"/>
          </a:xfrm>
        </p:grpSpPr>
        <p:sp>
          <p:nvSpPr>
            <p:cNvPr id="120" name="Google Shape;120;p16"/>
            <p:cNvSpPr/>
            <p:nvPr/>
          </p:nvSpPr>
          <p:spPr>
            <a:xfrm>
              <a:off x="1108495" y="3413568"/>
              <a:ext cx="3427563" cy="3429000"/>
            </a:xfrm>
            <a:prstGeom prst="ellipse">
              <a:avLst/>
            </a:prstGeom>
            <a:solidFill>
              <a:srgbClr val="CBD7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6"/>
            <p:cNvSpPr txBox="1"/>
            <p:nvPr/>
          </p:nvSpPr>
          <p:spPr>
            <a:xfrm>
              <a:off x="1889969" y="3934333"/>
              <a:ext cx="18646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a:t>
              </a:r>
              <a:endParaRPr/>
            </a:p>
          </p:txBody>
        </p:sp>
      </p:grpSp>
      <p:grpSp>
        <p:nvGrpSpPr>
          <p:cNvPr id="122" name="Google Shape;122;p16"/>
          <p:cNvGrpSpPr/>
          <p:nvPr/>
        </p:nvGrpSpPr>
        <p:grpSpPr>
          <a:xfrm>
            <a:off x="1697564" y="4589846"/>
            <a:ext cx="2249424" cy="2252722"/>
            <a:chOff x="1697564" y="4589846"/>
            <a:chExt cx="2249424" cy="2252722"/>
          </a:xfrm>
        </p:grpSpPr>
        <p:sp>
          <p:nvSpPr>
            <p:cNvPr id="123" name="Google Shape;123;p16"/>
            <p:cNvSpPr/>
            <p:nvPr/>
          </p:nvSpPr>
          <p:spPr>
            <a:xfrm>
              <a:off x="1697564" y="4589846"/>
              <a:ext cx="2249424" cy="2252722"/>
            </a:xfrm>
            <a:prstGeom prst="ellipse">
              <a:avLst/>
            </a:prstGeom>
            <a:solidFill>
              <a:srgbClr val="FADA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6"/>
            <p:cNvSpPr txBox="1"/>
            <p:nvPr/>
          </p:nvSpPr>
          <p:spPr>
            <a:xfrm>
              <a:off x="2051071" y="5531541"/>
              <a:ext cx="15424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Deep Learning</a:t>
              </a:r>
              <a:endParaRPr/>
            </a:p>
          </p:txBody>
        </p:sp>
      </p:grpSp>
      <p:sp>
        <p:nvSpPr>
          <p:cNvPr id="125" name="Google Shape;125;p16"/>
          <p:cNvSpPr txBox="1"/>
          <p:nvPr/>
        </p:nvSpPr>
        <p:spPr>
          <a:xfrm>
            <a:off x="5566468" y="6627124"/>
            <a:ext cx="6625532"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Image source: https://www.embedded-vision.com/industry-analysis/blog/artificial-intelligence-machine-learning-deep-learning-and-computer-visionwha</a:t>
            </a:r>
            <a:endParaRPr/>
          </a:p>
        </p:txBody>
      </p:sp>
      <p:grpSp>
        <p:nvGrpSpPr>
          <p:cNvPr id="126" name="Google Shape;126;p16"/>
          <p:cNvGrpSpPr/>
          <p:nvPr/>
        </p:nvGrpSpPr>
        <p:grpSpPr>
          <a:xfrm>
            <a:off x="7419756" y="1556944"/>
            <a:ext cx="4624756" cy="4777539"/>
            <a:chOff x="7455875" y="1544130"/>
            <a:chExt cx="4624756" cy="4777539"/>
          </a:xfrm>
        </p:grpSpPr>
        <p:sp>
          <p:nvSpPr>
            <p:cNvPr id="127" name="Google Shape;127;p16"/>
            <p:cNvSpPr/>
            <p:nvPr/>
          </p:nvSpPr>
          <p:spPr>
            <a:xfrm>
              <a:off x="7728438" y="1544130"/>
              <a:ext cx="4352193" cy="47775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6"/>
            <p:cNvSpPr/>
            <p:nvPr/>
          </p:nvSpPr>
          <p:spPr>
            <a:xfrm>
              <a:off x="7455875" y="5452037"/>
              <a:ext cx="527539" cy="738554"/>
            </a:xfrm>
            <a:prstGeom prst="chevron">
              <a:avLst>
                <a:gd name="adj" fmla="val 2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9" name="Google Shape;129;p16"/>
          <p:cNvGrpSpPr/>
          <p:nvPr/>
        </p:nvGrpSpPr>
        <p:grpSpPr>
          <a:xfrm>
            <a:off x="9881461" y="1272832"/>
            <a:ext cx="2219122" cy="4908617"/>
            <a:chOff x="10456986" y="1063218"/>
            <a:chExt cx="2219122" cy="4908617"/>
          </a:xfrm>
        </p:grpSpPr>
        <p:sp>
          <p:nvSpPr>
            <p:cNvPr id="130" name="Google Shape;130;p16"/>
            <p:cNvSpPr/>
            <p:nvPr/>
          </p:nvSpPr>
          <p:spPr>
            <a:xfrm>
              <a:off x="10456986" y="1063218"/>
              <a:ext cx="2219122" cy="435562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6"/>
            <p:cNvSpPr/>
            <p:nvPr/>
          </p:nvSpPr>
          <p:spPr>
            <a:xfrm>
              <a:off x="10519626" y="5233281"/>
              <a:ext cx="2065906" cy="738554"/>
            </a:xfrm>
            <a:prstGeom prst="chevron">
              <a:avLst>
                <a:gd name="adj" fmla="val 2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566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1"/>
                                          </p:stCondLst>
                                        </p:cTn>
                                        <p:tgtEl>
                                          <p:spTgt spid="1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1"/>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CE80-A069-4A98-9D4E-75A918C5C9A1}"/>
              </a:ext>
            </a:extLst>
          </p:cNvPr>
          <p:cNvSpPr>
            <a:spLocks noGrp="1"/>
          </p:cNvSpPr>
          <p:nvPr>
            <p:ph type="title"/>
          </p:nvPr>
        </p:nvSpPr>
        <p:spPr>
          <a:xfrm>
            <a:off x="838200" y="471303"/>
            <a:ext cx="10515600" cy="556099"/>
          </a:xfrm>
        </p:spPr>
        <p:txBody>
          <a:bodyPr/>
          <a:lstStyle/>
          <a:p>
            <a:r>
              <a:rPr lang="en-US" dirty="0"/>
              <a:t>Safety validation classification models</a:t>
            </a:r>
          </a:p>
        </p:txBody>
      </p:sp>
      <p:sp>
        <p:nvSpPr>
          <p:cNvPr id="4" name="Slide Number Placeholder 3">
            <a:extLst>
              <a:ext uri="{FF2B5EF4-FFF2-40B4-BE49-F238E27FC236}">
                <a16:creationId xmlns:a16="http://schemas.microsoft.com/office/drawing/2014/main" id="{C1FAE541-8E42-4F01-B76E-D283660740A9}"/>
              </a:ext>
            </a:extLst>
          </p:cNvPr>
          <p:cNvSpPr>
            <a:spLocks noGrp="1"/>
          </p:cNvSpPr>
          <p:nvPr>
            <p:ph type="sldNum" sz="quarter" idx="12"/>
          </p:nvPr>
        </p:nvSpPr>
        <p:spPr/>
        <p:txBody>
          <a:bodyPr/>
          <a:lstStyle/>
          <a:p>
            <a:fld id="{D5F11FED-66BC-4C03-9016-FD41D1C797D0}" type="slidenum">
              <a:rPr lang="en-US" smtClean="0"/>
              <a:t>50</a:t>
            </a:fld>
            <a:endParaRPr lang="en-US"/>
          </a:p>
        </p:txBody>
      </p:sp>
      <p:sp>
        <p:nvSpPr>
          <p:cNvPr id="12" name="Content Placeholder 11">
            <a:extLst>
              <a:ext uri="{FF2B5EF4-FFF2-40B4-BE49-F238E27FC236}">
                <a16:creationId xmlns:a16="http://schemas.microsoft.com/office/drawing/2014/main" id="{3782339F-681F-4AAC-AF1E-19AD20C67CB7}"/>
              </a:ext>
            </a:extLst>
          </p:cNvPr>
          <p:cNvSpPr>
            <a:spLocks noGrp="1"/>
          </p:cNvSpPr>
          <p:nvPr>
            <p:ph sz="half" idx="13"/>
          </p:nvPr>
        </p:nvSpPr>
        <p:spPr>
          <a:xfrm>
            <a:off x="838200" y="3903785"/>
            <a:ext cx="5181600" cy="2168872"/>
          </a:xfrm>
        </p:spPr>
        <p:txBody>
          <a:bodyPr/>
          <a:lstStyle/>
          <a:p>
            <a:r>
              <a:rPr lang="en-US" dirty="0"/>
              <a:t>Neural network and random forest models were able to differentiate between active and inactive test compounds on these tasks</a:t>
            </a:r>
          </a:p>
        </p:txBody>
      </p:sp>
      <p:pic>
        <p:nvPicPr>
          <p:cNvPr id="5" name="Picture 4">
            <a:extLst>
              <a:ext uri="{FF2B5EF4-FFF2-40B4-BE49-F238E27FC236}">
                <a16:creationId xmlns:a16="http://schemas.microsoft.com/office/drawing/2014/main" id="{170DB458-D10E-472D-AF13-6C52637FD0B5}"/>
              </a:ext>
            </a:extLst>
          </p:cNvPr>
          <p:cNvPicPr>
            <a:picLocks noChangeAspect="1"/>
          </p:cNvPicPr>
          <p:nvPr/>
        </p:nvPicPr>
        <p:blipFill rotWithShape="1">
          <a:blip r:embed="rId2"/>
          <a:srcRect b="2938"/>
          <a:stretch/>
        </p:blipFill>
        <p:spPr>
          <a:xfrm>
            <a:off x="7033150" y="1254069"/>
            <a:ext cx="4673793" cy="4408177"/>
          </a:xfrm>
          <a:prstGeom prst="rect">
            <a:avLst/>
          </a:prstGeom>
        </p:spPr>
      </p:pic>
      <p:sp>
        <p:nvSpPr>
          <p:cNvPr id="7" name="TextBox 6">
            <a:extLst>
              <a:ext uri="{FF2B5EF4-FFF2-40B4-BE49-F238E27FC236}">
                <a16:creationId xmlns:a16="http://schemas.microsoft.com/office/drawing/2014/main" id="{96E84B0F-614A-48EE-826B-8B76E235A6C2}"/>
              </a:ext>
            </a:extLst>
          </p:cNvPr>
          <p:cNvSpPr txBox="1"/>
          <p:nvPr/>
        </p:nvSpPr>
        <p:spPr>
          <a:xfrm>
            <a:off x="7824512" y="5760944"/>
            <a:ext cx="3793154" cy="400110"/>
          </a:xfrm>
          <a:prstGeom prst="rect">
            <a:avLst/>
          </a:prstGeom>
          <a:noFill/>
        </p:spPr>
        <p:txBody>
          <a:bodyPr wrap="none" rtlCol="0">
            <a:spAutoFit/>
          </a:bodyPr>
          <a:lstStyle/>
          <a:p>
            <a:r>
              <a:rPr lang="en-US" sz="2000" b="1" dirty="0">
                <a:solidFill>
                  <a:srgbClr val="333333"/>
                </a:solidFill>
              </a:rPr>
              <a:t>Best model test set ROC AUC</a:t>
            </a:r>
          </a:p>
        </p:txBody>
      </p:sp>
      <p:graphicFrame>
        <p:nvGraphicFramePr>
          <p:cNvPr id="8" name="Table 2">
            <a:extLst>
              <a:ext uri="{FF2B5EF4-FFF2-40B4-BE49-F238E27FC236}">
                <a16:creationId xmlns:a16="http://schemas.microsoft.com/office/drawing/2014/main" id="{DAE60EED-3D6D-4FF7-B55D-4E978A89A565}"/>
              </a:ext>
            </a:extLst>
          </p:cNvPr>
          <p:cNvGraphicFramePr>
            <a:graphicFrameLocks noGrp="1"/>
          </p:cNvGraphicFramePr>
          <p:nvPr/>
        </p:nvGraphicFramePr>
        <p:xfrm>
          <a:off x="679939" y="2163817"/>
          <a:ext cx="4261338" cy="889000"/>
        </p:xfrm>
        <a:graphic>
          <a:graphicData uri="http://schemas.openxmlformats.org/drawingml/2006/table">
            <a:tbl>
              <a:tblPr bandRow="1">
                <a:tableStyleId>{5C22544A-7EE6-4342-B048-85BDC9FD1C3A}</a:tableStyleId>
              </a:tblPr>
              <a:tblGrid>
                <a:gridCol w="1390542">
                  <a:extLst>
                    <a:ext uri="{9D8B030D-6E8A-4147-A177-3AD203B41FA5}">
                      <a16:colId xmlns:a16="http://schemas.microsoft.com/office/drawing/2014/main" val="876726147"/>
                    </a:ext>
                  </a:extLst>
                </a:gridCol>
                <a:gridCol w="2870796">
                  <a:extLst>
                    <a:ext uri="{9D8B030D-6E8A-4147-A177-3AD203B41FA5}">
                      <a16:colId xmlns:a16="http://schemas.microsoft.com/office/drawing/2014/main" val="80797891"/>
                    </a:ext>
                  </a:extLst>
                </a:gridCol>
              </a:tblGrid>
              <a:tr h="263462">
                <a:tc>
                  <a:txBody>
                    <a:bodyPr/>
                    <a:lstStyle/>
                    <a:p>
                      <a:r>
                        <a:rPr lang="en-US" sz="1400" b="1" dirty="0">
                          <a:solidFill>
                            <a:srgbClr val="333333"/>
                          </a:solidFill>
                        </a:rPr>
                        <a:t>Splitting method</a:t>
                      </a:r>
                    </a:p>
                  </a:txBody>
                  <a:tcPr/>
                </a:tc>
                <a:tc>
                  <a:txBody>
                    <a:bodyPr/>
                    <a:lstStyle/>
                    <a:p>
                      <a:r>
                        <a:rPr lang="en-US" sz="1400" dirty="0">
                          <a:solidFill>
                            <a:srgbClr val="333333"/>
                          </a:solidFill>
                        </a:rPr>
                        <a:t>Scaffold based</a:t>
                      </a:r>
                    </a:p>
                  </a:txBody>
                  <a:tcPr/>
                </a:tc>
                <a:extLst>
                  <a:ext uri="{0D108BD9-81ED-4DB2-BD59-A6C34878D82A}">
                    <a16:rowId xmlns:a16="http://schemas.microsoft.com/office/drawing/2014/main" val="2756528971"/>
                  </a:ext>
                </a:extLst>
              </a:tr>
              <a:tr h="370840">
                <a:tc>
                  <a:txBody>
                    <a:bodyPr/>
                    <a:lstStyle/>
                    <a:p>
                      <a:r>
                        <a:rPr lang="en-US" sz="1400" b="1" dirty="0">
                          <a:solidFill>
                            <a:srgbClr val="333333"/>
                          </a:solidFill>
                        </a:rPr>
                        <a:t>Model types</a:t>
                      </a:r>
                    </a:p>
                  </a:txBody>
                  <a:tcPr/>
                </a:tc>
                <a:tc>
                  <a:txBody>
                    <a:bodyPr/>
                    <a:lstStyle/>
                    <a:p>
                      <a:r>
                        <a:rPr lang="en-US" sz="1400" dirty="0">
                          <a:solidFill>
                            <a:srgbClr val="333333"/>
                          </a:solidFill>
                        </a:rPr>
                        <a:t>Neural network, random forest</a:t>
                      </a:r>
                    </a:p>
                  </a:txBody>
                  <a:tcPr/>
                </a:tc>
                <a:extLst>
                  <a:ext uri="{0D108BD9-81ED-4DB2-BD59-A6C34878D82A}">
                    <a16:rowId xmlns:a16="http://schemas.microsoft.com/office/drawing/2014/main" val="3301290673"/>
                  </a:ext>
                </a:extLst>
              </a:tr>
            </a:tbl>
          </a:graphicData>
        </a:graphic>
      </p:graphicFrame>
      <p:sp>
        <p:nvSpPr>
          <p:cNvPr id="9" name="TextBox 8">
            <a:extLst>
              <a:ext uri="{FF2B5EF4-FFF2-40B4-BE49-F238E27FC236}">
                <a16:creationId xmlns:a16="http://schemas.microsoft.com/office/drawing/2014/main" id="{8B0261ED-1340-4FD0-BBE9-1CD12795B34E}"/>
              </a:ext>
            </a:extLst>
          </p:cNvPr>
          <p:cNvSpPr txBox="1"/>
          <p:nvPr/>
        </p:nvSpPr>
        <p:spPr>
          <a:xfrm>
            <a:off x="4510453" y="1192515"/>
            <a:ext cx="2262158" cy="369332"/>
          </a:xfrm>
          <a:prstGeom prst="rect">
            <a:avLst/>
          </a:prstGeom>
          <a:noFill/>
        </p:spPr>
        <p:txBody>
          <a:bodyPr wrap="none" rtlCol="0">
            <a:spAutoFit/>
          </a:bodyPr>
          <a:lstStyle/>
          <a:p>
            <a:r>
              <a:rPr lang="en-US" b="1" dirty="0"/>
              <a:t>Model target assay</a:t>
            </a:r>
          </a:p>
        </p:txBody>
      </p:sp>
      <p:sp>
        <p:nvSpPr>
          <p:cNvPr id="16" name="Left Bracket 15">
            <a:extLst>
              <a:ext uri="{FF2B5EF4-FFF2-40B4-BE49-F238E27FC236}">
                <a16:creationId xmlns:a16="http://schemas.microsoft.com/office/drawing/2014/main" id="{6947FE3A-8E77-4CFD-A996-6FD17B4484B7}"/>
              </a:ext>
            </a:extLst>
          </p:cNvPr>
          <p:cNvSpPr/>
          <p:nvPr/>
        </p:nvSpPr>
        <p:spPr>
          <a:xfrm>
            <a:off x="6778869" y="1254069"/>
            <a:ext cx="773723" cy="4349862"/>
          </a:xfrm>
          <a:prstGeom prst="leftBracket">
            <a:avLst/>
          </a:prstGeom>
          <a:ln w="762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A783790-AA72-0241-9058-A0EC3B50B897}"/>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728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143150-B2EE-4A63-A177-F13C3D109BFD}"/>
              </a:ext>
            </a:extLst>
          </p:cNvPr>
          <p:cNvSpPr>
            <a:spLocks noGrp="1"/>
          </p:cNvSpPr>
          <p:nvPr>
            <p:ph type="title"/>
          </p:nvPr>
        </p:nvSpPr>
        <p:spPr/>
        <p:txBody>
          <a:bodyPr/>
          <a:lstStyle/>
          <a:p>
            <a:r>
              <a:rPr lang="en-US" dirty="0"/>
              <a:t>Pharmacokinetics validation regression models</a:t>
            </a:r>
          </a:p>
        </p:txBody>
      </p:sp>
      <p:sp>
        <p:nvSpPr>
          <p:cNvPr id="4" name="Slide Number Placeholder 3">
            <a:extLst>
              <a:ext uri="{FF2B5EF4-FFF2-40B4-BE49-F238E27FC236}">
                <a16:creationId xmlns:a16="http://schemas.microsoft.com/office/drawing/2014/main" id="{C46E11CC-E90E-4CF0-97F7-56360FA213DC}"/>
              </a:ext>
            </a:extLst>
          </p:cNvPr>
          <p:cNvSpPr>
            <a:spLocks noGrp="1"/>
          </p:cNvSpPr>
          <p:nvPr>
            <p:ph type="sldNum" sz="quarter" idx="12"/>
          </p:nvPr>
        </p:nvSpPr>
        <p:spPr/>
        <p:txBody>
          <a:bodyPr/>
          <a:lstStyle/>
          <a:p>
            <a:pPr>
              <a:defRPr/>
            </a:pPr>
            <a:fld id="{9FCBE03A-2BC4-4F4C-AFDA-97BD5827C86F}" type="slidenum">
              <a:rPr lang="en-GB" smtClean="0"/>
              <a:pPr>
                <a:defRPr/>
              </a:pPr>
              <a:t>51</a:t>
            </a:fld>
            <a:endParaRPr lang="en-GB"/>
          </a:p>
        </p:txBody>
      </p:sp>
      <p:pic>
        <p:nvPicPr>
          <p:cNvPr id="7" name="Picture 6">
            <a:extLst>
              <a:ext uri="{FF2B5EF4-FFF2-40B4-BE49-F238E27FC236}">
                <a16:creationId xmlns:a16="http://schemas.microsoft.com/office/drawing/2014/main" id="{9A4DEAF0-34D3-475A-97A9-23CB3B5F2112}"/>
              </a:ext>
            </a:extLst>
          </p:cNvPr>
          <p:cNvPicPr>
            <a:picLocks noChangeAspect="1"/>
          </p:cNvPicPr>
          <p:nvPr/>
        </p:nvPicPr>
        <p:blipFill>
          <a:blip r:embed="rId2"/>
          <a:stretch>
            <a:fillRect/>
          </a:stretch>
        </p:blipFill>
        <p:spPr>
          <a:xfrm>
            <a:off x="4221647" y="1430281"/>
            <a:ext cx="7642980" cy="3876475"/>
          </a:xfrm>
          <a:prstGeom prst="rect">
            <a:avLst/>
          </a:prstGeom>
        </p:spPr>
      </p:pic>
      <p:sp>
        <p:nvSpPr>
          <p:cNvPr id="12" name="TextBox 11">
            <a:extLst>
              <a:ext uri="{FF2B5EF4-FFF2-40B4-BE49-F238E27FC236}">
                <a16:creationId xmlns:a16="http://schemas.microsoft.com/office/drawing/2014/main" id="{55E6E1DB-01E8-4AA9-92B7-94A60DA977CB}"/>
              </a:ext>
            </a:extLst>
          </p:cNvPr>
          <p:cNvSpPr txBox="1"/>
          <p:nvPr/>
        </p:nvSpPr>
        <p:spPr>
          <a:xfrm>
            <a:off x="6961683" y="5563345"/>
            <a:ext cx="4548040" cy="400110"/>
          </a:xfrm>
          <a:prstGeom prst="rect">
            <a:avLst/>
          </a:prstGeom>
          <a:noFill/>
        </p:spPr>
        <p:txBody>
          <a:bodyPr wrap="none" rtlCol="0">
            <a:spAutoFit/>
          </a:bodyPr>
          <a:lstStyle/>
          <a:p>
            <a:r>
              <a:rPr lang="en-US" sz="2000" b="1" dirty="0">
                <a:solidFill>
                  <a:srgbClr val="333333"/>
                </a:solidFill>
              </a:rPr>
              <a:t>Best model scaffold-split test set R</a:t>
            </a:r>
            <a:r>
              <a:rPr lang="en-US" sz="2000" b="1" baseline="30000" dirty="0">
                <a:solidFill>
                  <a:srgbClr val="333333"/>
                </a:solidFill>
              </a:rPr>
              <a:t>2</a:t>
            </a:r>
          </a:p>
        </p:txBody>
      </p:sp>
      <p:graphicFrame>
        <p:nvGraphicFramePr>
          <p:cNvPr id="2" name="Table 2">
            <a:extLst>
              <a:ext uri="{FF2B5EF4-FFF2-40B4-BE49-F238E27FC236}">
                <a16:creationId xmlns:a16="http://schemas.microsoft.com/office/drawing/2014/main" id="{6DF1AF65-5CD8-4C1A-91A1-0889DEB7D28E}"/>
              </a:ext>
            </a:extLst>
          </p:cNvPr>
          <p:cNvGraphicFramePr>
            <a:graphicFrameLocks noGrp="1"/>
          </p:cNvGraphicFramePr>
          <p:nvPr/>
        </p:nvGraphicFramePr>
        <p:xfrm>
          <a:off x="336866" y="1333988"/>
          <a:ext cx="3531749" cy="1981200"/>
        </p:xfrm>
        <a:graphic>
          <a:graphicData uri="http://schemas.openxmlformats.org/drawingml/2006/table">
            <a:tbl>
              <a:tblPr bandRow="1">
                <a:tableStyleId>{5C22544A-7EE6-4342-B048-85BDC9FD1C3A}</a:tableStyleId>
              </a:tblPr>
              <a:tblGrid>
                <a:gridCol w="1152465">
                  <a:extLst>
                    <a:ext uri="{9D8B030D-6E8A-4147-A177-3AD203B41FA5}">
                      <a16:colId xmlns:a16="http://schemas.microsoft.com/office/drawing/2014/main" val="876726147"/>
                    </a:ext>
                  </a:extLst>
                </a:gridCol>
                <a:gridCol w="2379284">
                  <a:extLst>
                    <a:ext uri="{9D8B030D-6E8A-4147-A177-3AD203B41FA5}">
                      <a16:colId xmlns:a16="http://schemas.microsoft.com/office/drawing/2014/main" val="80797891"/>
                    </a:ext>
                  </a:extLst>
                </a:gridCol>
              </a:tblGrid>
              <a:tr h="263462">
                <a:tc>
                  <a:txBody>
                    <a:bodyPr/>
                    <a:lstStyle/>
                    <a:p>
                      <a:r>
                        <a:rPr lang="en-US" sz="1400" b="1" dirty="0">
                          <a:solidFill>
                            <a:srgbClr val="333333"/>
                          </a:solidFill>
                        </a:rPr>
                        <a:t>Splitting method</a:t>
                      </a:r>
                    </a:p>
                  </a:txBody>
                  <a:tcPr/>
                </a:tc>
                <a:tc>
                  <a:txBody>
                    <a:bodyPr/>
                    <a:lstStyle/>
                    <a:p>
                      <a:r>
                        <a:rPr lang="en-US" sz="1400" dirty="0">
                          <a:solidFill>
                            <a:srgbClr val="333333"/>
                          </a:solidFill>
                        </a:rPr>
                        <a:t>Scaffold based</a:t>
                      </a:r>
                    </a:p>
                  </a:txBody>
                  <a:tcPr/>
                </a:tc>
                <a:extLst>
                  <a:ext uri="{0D108BD9-81ED-4DB2-BD59-A6C34878D82A}">
                    <a16:rowId xmlns:a16="http://schemas.microsoft.com/office/drawing/2014/main" val="2756528971"/>
                  </a:ext>
                </a:extLst>
              </a:tr>
              <a:tr h="370840">
                <a:tc>
                  <a:txBody>
                    <a:bodyPr/>
                    <a:lstStyle/>
                    <a:p>
                      <a:r>
                        <a:rPr lang="en-US" sz="1400" b="1" dirty="0">
                          <a:solidFill>
                            <a:srgbClr val="333333"/>
                          </a:solidFill>
                        </a:rPr>
                        <a:t>Features</a:t>
                      </a:r>
                    </a:p>
                  </a:txBody>
                  <a:tcPr/>
                </a:tc>
                <a:tc>
                  <a:txBody>
                    <a:bodyPr/>
                    <a:lstStyle/>
                    <a:p>
                      <a:r>
                        <a:rPr lang="en-US" sz="1400" dirty="0">
                          <a:solidFill>
                            <a:srgbClr val="333333"/>
                          </a:solidFill>
                        </a:rPr>
                        <a:t>Extended connectivity fingerprint (ECFP), graph convolution (</a:t>
                      </a:r>
                      <a:r>
                        <a:rPr lang="en-US" sz="1400" dirty="0" err="1">
                          <a:solidFill>
                            <a:srgbClr val="333333"/>
                          </a:solidFill>
                        </a:rPr>
                        <a:t>DeepChem</a:t>
                      </a:r>
                      <a:r>
                        <a:rPr lang="en-US" sz="1400" dirty="0">
                          <a:solidFill>
                            <a:srgbClr val="333333"/>
                          </a:solidFill>
                        </a:rPr>
                        <a:t>), Mordred, MOE</a:t>
                      </a:r>
                    </a:p>
                  </a:txBody>
                  <a:tcPr/>
                </a:tc>
                <a:extLst>
                  <a:ext uri="{0D108BD9-81ED-4DB2-BD59-A6C34878D82A}">
                    <a16:rowId xmlns:a16="http://schemas.microsoft.com/office/drawing/2014/main" val="3494585531"/>
                  </a:ext>
                </a:extLst>
              </a:tr>
              <a:tr h="370840">
                <a:tc>
                  <a:txBody>
                    <a:bodyPr/>
                    <a:lstStyle/>
                    <a:p>
                      <a:r>
                        <a:rPr lang="en-US" sz="1400" b="1" dirty="0">
                          <a:solidFill>
                            <a:srgbClr val="333333"/>
                          </a:solidFill>
                        </a:rPr>
                        <a:t>Model types</a:t>
                      </a:r>
                    </a:p>
                  </a:txBody>
                  <a:tcPr/>
                </a:tc>
                <a:tc>
                  <a:txBody>
                    <a:bodyPr/>
                    <a:lstStyle/>
                    <a:p>
                      <a:r>
                        <a:rPr lang="en-US" sz="1400" dirty="0">
                          <a:solidFill>
                            <a:srgbClr val="333333"/>
                          </a:solidFill>
                        </a:rPr>
                        <a:t>Neural network, random forest</a:t>
                      </a:r>
                    </a:p>
                  </a:txBody>
                  <a:tcPr/>
                </a:tc>
                <a:extLst>
                  <a:ext uri="{0D108BD9-81ED-4DB2-BD59-A6C34878D82A}">
                    <a16:rowId xmlns:a16="http://schemas.microsoft.com/office/drawing/2014/main" val="3301290673"/>
                  </a:ext>
                </a:extLst>
              </a:tr>
            </a:tbl>
          </a:graphicData>
        </a:graphic>
      </p:graphicFrame>
      <p:sp>
        <p:nvSpPr>
          <p:cNvPr id="13" name="TextBox 12">
            <a:extLst>
              <a:ext uri="{FF2B5EF4-FFF2-40B4-BE49-F238E27FC236}">
                <a16:creationId xmlns:a16="http://schemas.microsoft.com/office/drawing/2014/main" id="{E5EF4126-A711-4CCD-AC98-519DF4A46A9D}"/>
              </a:ext>
            </a:extLst>
          </p:cNvPr>
          <p:cNvSpPr txBox="1"/>
          <p:nvPr/>
        </p:nvSpPr>
        <p:spPr>
          <a:xfrm>
            <a:off x="4508838" y="1117321"/>
            <a:ext cx="2557110" cy="369332"/>
          </a:xfrm>
          <a:prstGeom prst="rect">
            <a:avLst/>
          </a:prstGeom>
          <a:noFill/>
        </p:spPr>
        <p:txBody>
          <a:bodyPr wrap="none" rtlCol="0">
            <a:spAutoFit/>
          </a:bodyPr>
          <a:lstStyle/>
          <a:p>
            <a:r>
              <a:rPr lang="en-US" b="1" dirty="0"/>
              <a:t>Model property assay</a:t>
            </a:r>
          </a:p>
        </p:txBody>
      </p:sp>
      <p:sp>
        <p:nvSpPr>
          <p:cNvPr id="14" name="Content Placeholder 11">
            <a:extLst>
              <a:ext uri="{FF2B5EF4-FFF2-40B4-BE49-F238E27FC236}">
                <a16:creationId xmlns:a16="http://schemas.microsoft.com/office/drawing/2014/main" id="{BA29EF1F-3E78-4278-861D-7279189523E0}"/>
              </a:ext>
            </a:extLst>
          </p:cNvPr>
          <p:cNvSpPr txBox="1">
            <a:spLocks/>
          </p:cNvSpPr>
          <p:nvPr/>
        </p:nvSpPr>
        <p:spPr>
          <a:xfrm>
            <a:off x="336866" y="3575388"/>
            <a:ext cx="3646049" cy="249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Neural network and random forest models were able to predict many PK properties</a:t>
            </a:r>
          </a:p>
        </p:txBody>
      </p:sp>
      <p:sp>
        <p:nvSpPr>
          <p:cNvPr id="9" name="Rectangle 8">
            <a:extLst>
              <a:ext uri="{FF2B5EF4-FFF2-40B4-BE49-F238E27FC236}">
                <a16:creationId xmlns:a16="http://schemas.microsoft.com/office/drawing/2014/main" id="{45622AE2-8068-C646-A627-82247D356305}"/>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964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05BD-6B58-44FF-9161-43D453F49A24}"/>
              </a:ext>
            </a:extLst>
          </p:cNvPr>
          <p:cNvSpPr>
            <a:spLocks noGrp="1"/>
          </p:cNvSpPr>
          <p:nvPr>
            <p:ph type="title"/>
          </p:nvPr>
        </p:nvSpPr>
        <p:spPr/>
        <p:txBody>
          <a:bodyPr/>
          <a:lstStyle/>
          <a:p>
            <a:r>
              <a:rPr lang="en-US" dirty="0"/>
              <a:t>Effect of dataset size: Big data</a:t>
            </a:r>
          </a:p>
        </p:txBody>
      </p:sp>
      <p:sp>
        <p:nvSpPr>
          <p:cNvPr id="5" name="Content Placeholder 4">
            <a:extLst>
              <a:ext uri="{FF2B5EF4-FFF2-40B4-BE49-F238E27FC236}">
                <a16:creationId xmlns:a16="http://schemas.microsoft.com/office/drawing/2014/main" id="{E478078E-59C1-41D4-8909-A2561D82E9E6}"/>
              </a:ext>
            </a:extLst>
          </p:cNvPr>
          <p:cNvSpPr>
            <a:spLocks noGrp="1"/>
          </p:cNvSpPr>
          <p:nvPr>
            <p:ph idx="1"/>
          </p:nvPr>
        </p:nvSpPr>
        <p:spPr>
          <a:xfrm>
            <a:off x="838200" y="5044862"/>
            <a:ext cx="10515600" cy="1027795"/>
          </a:xfrm>
        </p:spPr>
        <p:txBody>
          <a:bodyPr/>
          <a:lstStyle/>
          <a:p>
            <a:r>
              <a:rPr lang="en-US" dirty="0">
                <a:solidFill>
                  <a:srgbClr val="333333"/>
                </a:solidFill>
              </a:rPr>
              <a:t>Larger datasets were beneficial for fitting models for pharmacokinetics properties</a:t>
            </a:r>
          </a:p>
          <a:p>
            <a:endParaRPr lang="en-US" dirty="0"/>
          </a:p>
        </p:txBody>
      </p:sp>
      <p:sp>
        <p:nvSpPr>
          <p:cNvPr id="3" name="Slide Number Placeholder 2">
            <a:extLst>
              <a:ext uri="{FF2B5EF4-FFF2-40B4-BE49-F238E27FC236}">
                <a16:creationId xmlns:a16="http://schemas.microsoft.com/office/drawing/2014/main" id="{C2826C64-5F44-4E89-A03E-9E98AFA20FB7}"/>
              </a:ext>
            </a:extLst>
          </p:cNvPr>
          <p:cNvSpPr>
            <a:spLocks noGrp="1"/>
          </p:cNvSpPr>
          <p:nvPr>
            <p:ph type="sldNum" sz="quarter" idx="12"/>
          </p:nvPr>
        </p:nvSpPr>
        <p:spPr/>
        <p:txBody>
          <a:bodyPr/>
          <a:lstStyle/>
          <a:p>
            <a:fld id="{D5F11FED-66BC-4C03-9016-FD41D1C797D0}" type="slidenum">
              <a:rPr lang="en-US" smtClean="0"/>
              <a:t>52</a:t>
            </a:fld>
            <a:endParaRPr lang="en-US"/>
          </a:p>
        </p:txBody>
      </p:sp>
      <p:pic>
        <p:nvPicPr>
          <p:cNvPr id="7" name="Picture 6">
            <a:extLst>
              <a:ext uri="{FF2B5EF4-FFF2-40B4-BE49-F238E27FC236}">
                <a16:creationId xmlns:a16="http://schemas.microsoft.com/office/drawing/2014/main" id="{DBACC8A8-45D1-42B1-A19B-6B6FD731542F}"/>
              </a:ext>
            </a:extLst>
          </p:cNvPr>
          <p:cNvPicPr>
            <a:picLocks noChangeAspect="1"/>
          </p:cNvPicPr>
          <p:nvPr/>
        </p:nvPicPr>
        <p:blipFill>
          <a:blip r:embed="rId2"/>
          <a:stretch>
            <a:fillRect/>
          </a:stretch>
        </p:blipFill>
        <p:spPr>
          <a:xfrm>
            <a:off x="1433270" y="1157501"/>
            <a:ext cx="8924068" cy="3430915"/>
          </a:xfrm>
          <a:prstGeom prst="rect">
            <a:avLst/>
          </a:prstGeom>
        </p:spPr>
      </p:pic>
      <p:sp>
        <p:nvSpPr>
          <p:cNvPr id="8" name="TextBox 7">
            <a:extLst>
              <a:ext uri="{FF2B5EF4-FFF2-40B4-BE49-F238E27FC236}">
                <a16:creationId xmlns:a16="http://schemas.microsoft.com/office/drawing/2014/main" id="{B05734F7-BD16-4A99-BB3D-9C1BFE8BC10F}"/>
              </a:ext>
            </a:extLst>
          </p:cNvPr>
          <p:cNvSpPr txBox="1"/>
          <p:nvPr/>
        </p:nvSpPr>
        <p:spPr>
          <a:xfrm rot="16200000">
            <a:off x="755585" y="2414576"/>
            <a:ext cx="1355371" cy="369332"/>
          </a:xfrm>
          <a:prstGeom prst="rect">
            <a:avLst/>
          </a:prstGeom>
          <a:solidFill>
            <a:schemeClr val="bg1"/>
          </a:solidFill>
        </p:spPr>
        <p:txBody>
          <a:bodyPr wrap="none" rtlCol="0">
            <a:spAutoFit/>
          </a:bodyPr>
          <a:lstStyle/>
          <a:p>
            <a:r>
              <a:rPr lang="en-US" b="1" dirty="0"/>
              <a:t>Test set R</a:t>
            </a:r>
            <a:r>
              <a:rPr lang="en-US" b="1" baseline="30000" dirty="0"/>
              <a:t>2</a:t>
            </a:r>
          </a:p>
        </p:txBody>
      </p:sp>
      <p:sp>
        <p:nvSpPr>
          <p:cNvPr id="9" name="TextBox 8">
            <a:extLst>
              <a:ext uri="{FF2B5EF4-FFF2-40B4-BE49-F238E27FC236}">
                <a16:creationId xmlns:a16="http://schemas.microsoft.com/office/drawing/2014/main" id="{F36908B6-04C7-48F4-8354-B4A3DB09F6F5}"/>
              </a:ext>
            </a:extLst>
          </p:cNvPr>
          <p:cNvSpPr txBox="1"/>
          <p:nvPr/>
        </p:nvSpPr>
        <p:spPr>
          <a:xfrm>
            <a:off x="3977471" y="4436498"/>
            <a:ext cx="4237057" cy="369332"/>
          </a:xfrm>
          <a:prstGeom prst="rect">
            <a:avLst/>
          </a:prstGeom>
          <a:solidFill>
            <a:schemeClr val="bg1"/>
          </a:solidFill>
        </p:spPr>
        <p:txBody>
          <a:bodyPr wrap="none" rtlCol="0">
            <a:spAutoFit/>
          </a:bodyPr>
          <a:lstStyle/>
          <a:p>
            <a:r>
              <a:rPr lang="en-US" b="1" dirty="0"/>
              <a:t>Dataset size (number of compounds)</a:t>
            </a:r>
            <a:endParaRPr lang="en-US" b="1" baseline="30000" dirty="0"/>
          </a:p>
        </p:txBody>
      </p:sp>
      <p:sp>
        <p:nvSpPr>
          <p:cNvPr id="10" name="Rectangle 9">
            <a:extLst>
              <a:ext uri="{FF2B5EF4-FFF2-40B4-BE49-F238E27FC236}">
                <a16:creationId xmlns:a16="http://schemas.microsoft.com/office/drawing/2014/main" id="{C22BB2C8-1914-BF4A-A72B-9130A8755FF3}"/>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94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99307F2-B08E-4035-9C0B-5E86A5A0866A}"/>
              </a:ext>
            </a:extLst>
          </p:cNvPr>
          <p:cNvSpPr>
            <a:spLocks noGrp="1"/>
          </p:cNvSpPr>
          <p:nvPr>
            <p:ph type="title"/>
          </p:nvPr>
        </p:nvSpPr>
        <p:spPr/>
        <p:txBody>
          <a:bodyPr/>
          <a:lstStyle/>
          <a:p>
            <a:r>
              <a:rPr lang="en-US" dirty="0"/>
              <a:t>Effect of feature and model types: Which is better?</a:t>
            </a:r>
          </a:p>
        </p:txBody>
      </p:sp>
      <p:sp>
        <p:nvSpPr>
          <p:cNvPr id="16" name="Content Placeholder 15">
            <a:extLst>
              <a:ext uri="{FF2B5EF4-FFF2-40B4-BE49-F238E27FC236}">
                <a16:creationId xmlns:a16="http://schemas.microsoft.com/office/drawing/2014/main" id="{E6AC98AE-186E-4642-B696-6B0DC17EC848}"/>
              </a:ext>
            </a:extLst>
          </p:cNvPr>
          <p:cNvSpPr>
            <a:spLocks noGrp="1"/>
          </p:cNvSpPr>
          <p:nvPr>
            <p:ph idx="1"/>
          </p:nvPr>
        </p:nvSpPr>
        <p:spPr>
          <a:xfrm>
            <a:off x="838200" y="4545622"/>
            <a:ext cx="10515600" cy="1527035"/>
          </a:xfrm>
        </p:spPr>
        <p:txBody>
          <a:bodyPr/>
          <a:lstStyle/>
          <a:p>
            <a:pPr marL="285750" indent="-285750"/>
            <a:r>
              <a:rPr lang="en-US" dirty="0">
                <a:solidFill>
                  <a:srgbClr val="333333"/>
                </a:solidFill>
              </a:rPr>
              <a:t>Graph convolutional </a:t>
            </a:r>
            <a:r>
              <a:rPr lang="en-US" dirty="0" err="1">
                <a:solidFill>
                  <a:srgbClr val="333333"/>
                </a:solidFill>
              </a:rPr>
              <a:t>DeepChem</a:t>
            </a:r>
            <a:r>
              <a:rPr lang="en-US" dirty="0">
                <a:solidFill>
                  <a:srgbClr val="333333"/>
                </a:solidFill>
              </a:rPr>
              <a:t> featurization worked well with neural network models</a:t>
            </a:r>
          </a:p>
          <a:p>
            <a:pPr marL="285750" indent="-285750"/>
            <a:r>
              <a:rPr lang="en-US" dirty="0">
                <a:solidFill>
                  <a:srgbClr val="333333"/>
                </a:solidFill>
              </a:rPr>
              <a:t>MOE descriptors worked well with random forest models</a:t>
            </a:r>
          </a:p>
          <a:p>
            <a:endParaRPr lang="en-US" dirty="0"/>
          </a:p>
        </p:txBody>
      </p:sp>
      <p:sp>
        <p:nvSpPr>
          <p:cNvPr id="4" name="Slide Number Placeholder 3">
            <a:extLst>
              <a:ext uri="{FF2B5EF4-FFF2-40B4-BE49-F238E27FC236}">
                <a16:creationId xmlns:a16="http://schemas.microsoft.com/office/drawing/2014/main" id="{D935A526-4DF2-4F55-86B7-A79158300493}"/>
              </a:ext>
            </a:extLst>
          </p:cNvPr>
          <p:cNvSpPr>
            <a:spLocks noGrp="1"/>
          </p:cNvSpPr>
          <p:nvPr>
            <p:ph type="sldNum" sz="quarter" idx="12"/>
          </p:nvPr>
        </p:nvSpPr>
        <p:spPr/>
        <p:txBody>
          <a:bodyPr/>
          <a:lstStyle/>
          <a:p>
            <a:pPr>
              <a:defRPr/>
            </a:pPr>
            <a:fld id="{9FCBE03A-2BC4-4F4C-AFDA-97BD5827C86F}" type="slidenum">
              <a:rPr lang="en-GB" smtClean="0"/>
              <a:pPr>
                <a:defRPr/>
              </a:pPr>
              <a:t>53</a:t>
            </a:fld>
            <a:endParaRPr lang="en-GB"/>
          </a:p>
        </p:txBody>
      </p:sp>
      <p:pic>
        <p:nvPicPr>
          <p:cNvPr id="5" name="Content Placeholder 9">
            <a:extLst>
              <a:ext uri="{FF2B5EF4-FFF2-40B4-BE49-F238E27FC236}">
                <a16:creationId xmlns:a16="http://schemas.microsoft.com/office/drawing/2014/main" id="{BC61CCBD-FA8B-482F-B513-D140E34DDD1F}"/>
              </a:ext>
            </a:extLst>
          </p:cNvPr>
          <p:cNvPicPr>
            <a:picLocks noChangeAspect="1"/>
          </p:cNvPicPr>
          <p:nvPr/>
        </p:nvPicPr>
        <p:blipFill>
          <a:blip r:embed="rId3"/>
          <a:stretch>
            <a:fillRect/>
          </a:stretch>
        </p:blipFill>
        <p:spPr bwMode="auto">
          <a:xfrm>
            <a:off x="3143338" y="1818714"/>
            <a:ext cx="6169014" cy="263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8E21129-B9E3-4C5B-A0F5-1939C6F6C471}"/>
              </a:ext>
            </a:extLst>
          </p:cNvPr>
          <p:cNvSpPr txBox="1"/>
          <p:nvPr/>
        </p:nvSpPr>
        <p:spPr>
          <a:xfrm>
            <a:off x="2957147" y="1357481"/>
            <a:ext cx="7206762" cy="369332"/>
          </a:xfrm>
          <a:prstGeom prst="rect">
            <a:avLst/>
          </a:prstGeom>
          <a:noFill/>
        </p:spPr>
        <p:txBody>
          <a:bodyPr wrap="square" rtlCol="0">
            <a:spAutoFit/>
          </a:bodyPr>
          <a:lstStyle/>
          <a:p>
            <a:r>
              <a:rPr lang="en-US" b="1" dirty="0">
                <a:solidFill>
                  <a:srgbClr val="333333"/>
                </a:solidFill>
              </a:rPr>
              <a:t>Count of best pharmacokinetics models by featurization type</a:t>
            </a:r>
          </a:p>
        </p:txBody>
      </p:sp>
      <p:sp>
        <p:nvSpPr>
          <p:cNvPr id="7" name="Rectangle 6">
            <a:extLst>
              <a:ext uri="{FF2B5EF4-FFF2-40B4-BE49-F238E27FC236}">
                <a16:creationId xmlns:a16="http://schemas.microsoft.com/office/drawing/2014/main" id="{81E69F95-8740-7045-97E0-7E9A96D45D46}"/>
              </a:ext>
            </a:extLst>
          </p:cNvPr>
          <p:cNvSpPr/>
          <p:nvPr/>
        </p:nvSpPr>
        <p:spPr>
          <a:xfrm>
            <a:off x="4788310" y="6356350"/>
            <a:ext cx="247823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0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7"/>
          <p:cNvPicPr preferRelativeResize="0"/>
          <p:nvPr/>
        </p:nvPicPr>
        <p:blipFill rotWithShape="1">
          <a:blip r:embed="rId3">
            <a:alphaModFix/>
          </a:blip>
          <a:srcRect/>
          <a:stretch/>
        </p:blipFill>
        <p:spPr>
          <a:xfrm>
            <a:off x="-190549" y="-72570"/>
            <a:ext cx="12339006" cy="6930570"/>
          </a:xfrm>
          <a:prstGeom prst="rect">
            <a:avLst/>
          </a:prstGeom>
          <a:noFill/>
          <a:ln>
            <a:noFill/>
          </a:ln>
        </p:spPr>
      </p:pic>
      <p:sp>
        <p:nvSpPr>
          <p:cNvPr id="138" name="Google Shape;138;p17"/>
          <p:cNvSpPr txBox="1"/>
          <p:nvPr/>
        </p:nvSpPr>
        <p:spPr>
          <a:xfrm>
            <a:off x="478494" y="2287190"/>
            <a:ext cx="3469392" cy="1708160"/>
          </a:xfrm>
          <a:prstGeom prst="rect">
            <a:avLst/>
          </a:prstGeom>
          <a:solidFill>
            <a:srgbClr val="EFCE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“This work is really tedious, yet requires a lot of troubleshooting and problem solving. Maybe I can get a machine to do it for me.”</a:t>
            </a:r>
            <a:endParaRPr/>
          </a:p>
        </p:txBody>
      </p:sp>
      <p:sp>
        <p:nvSpPr>
          <p:cNvPr id="139" name="Google Shape;139;p17"/>
          <p:cNvSpPr txBox="1"/>
          <p:nvPr/>
        </p:nvSpPr>
        <p:spPr>
          <a:xfrm>
            <a:off x="4301717" y="2287190"/>
            <a:ext cx="3942399" cy="2677656"/>
          </a:xfrm>
          <a:prstGeom prst="rect">
            <a:avLst/>
          </a:prstGeom>
          <a:solidFill>
            <a:srgbClr val="DCCF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“It’s really difficult to program this computer to understand what I need it to do. Maybe it can teach itself how to do it, if I can help it along by distilling the data into the meaningful examples and exposing enough of these examples to the computer. </a:t>
            </a:r>
            <a:endParaRPr/>
          </a:p>
        </p:txBody>
      </p:sp>
      <p:sp>
        <p:nvSpPr>
          <p:cNvPr id="140" name="Google Shape;140;p17"/>
          <p:cNvSpPr txBox="1"/>
          <p:nvPr/>
        </p:nvSpPr>
        <p:spPr>
          <a:xfrm>
            <a:off x="8597946" y="2287190"/>
            <a:ext cx="3115559" cy="3000821"/>
          </a:xfrm>
          <a:prstGeom prst="rect">
            <a:avLst/>
          </a:prstGeom>
          <a:solidFill>
            <a:srgbClr val="CCE2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“I don’t know the best way to distill the data into meaningful examples. Maybe if I can give it TONS of data, it can figure out what’s important from the data without my help.</a:t>
            </a:r>
            <a:endParaRPr/>
          </a:p>
          <a:p>
            <a:pPr marL="0" marR="0" lvl="0" indent="0" algn="l" rtl="0">
              <a:spcBef>
                <a:spcPts val="0"/>
              </a:spcBef>
              <a:spcAft>
                <a:spcPts val="0"/>
              </a:spcAft>
              <a:buNone/>
            </a:pPr>
            <a:endParaRPr sz="2100">
              <a:solidFill>
                <a:schemeClr val="dk1"/>
              </a:solidFill>
              <a:latin typeface="Calibri"/>
              <a:ea typeface="Calibri"/>
              <a:cs typeface="Calibri"/>
              <a:sym typeface="Calibri"/>
            </a:endParaRPr>
          </a:p>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141" name="Google Shape;141;p17"/>
          <p:cNvSpPr txBox="1"/>
          <p:nvPr/>
        </p:nvSpPr>
        <p:spPr>
          <a:xfrm>
            <a:off x="7355420" y="6642556"/>
            <a:ext cx="4836580"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Adopted from: https://medium.com/eliza-effect/ai-ml-and-deep-learning-whats-the-difference-ba6bb2223589</a:t>
            </a:r>
            <a:endParaRPr/>
          </a:p>
        </p:txBody>
      </p:sp>
    </p:spTree>
    <p:extLst>
      <p:ext uri="{BB962C8B-B14F-4D97-AF65-F5344CB8AC3E}">
        <p14:creationId xmlns:p14="http://schemas.microsoft.com/office/powerpoint/2010/main" val="443527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3">
            <a:alphaModFix/>
          </a:blip>
          <a:srcRect/>
          <a:stretch/>
        </p:blipFill>
        <p:spPr>
          <a:xfrm>
            <a:off x="417344" y="-205792"/>
            <a:ext cx="10507851" cy="7269583"/>
          </a:xfrm>
          <a:prstGeom prst="rect">
            <a:avLst/>
          </a:prstGeom>
          <a:noFill/>
          <a:ln>
            <a:noFill/>
          </a:ln>
        </p:spPr>
      </p:pic>
      <p:sp>
        <p:nvSpPr>
          <p:cNvPr id="147" name="Google Shape;147;p18"/>
          <p:cNvSpPr txBox="1"/>
          <p:nvPr/>
        </p:nvSpPr>
        <p:spPr>
          <a:xfrm>
            <a:off x="7355420" y="6642556"/>
            <a:ext cx="480612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Image source: https://medium.com/eliza-effect/ai-ml-and-deep-learning-whats-the-difference-ba6bb2223589</a:t>
            </a:r>
            <a:endParaRPr/>
          </a:p>
        </p:txBody>
      </p:sp>
      <p:sp>
        <p:nvSpPr>
          <p:cNvPr id="148" name="Google Shape;148;p18"/>
          <p:cNvSpPr txBox="1"/>
          <p:nvPr/>
        </p:nvSpPr>
        <p:spPr>
          <a:xfrm>
            <a:off x="1229321" y="1155814"/>
            <a:ext cx="8807093" cy="461665"/>
          </a:xfrm>
          <a:prstGeom prst="rect">
            <a:avLst/>
          </a:prstGeom>
          <a:solidFill>
            <a:srgbClr val="EFCE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1950 – Alan Turing proposes his Turing Test for intelligence.</a:t>
            </a:r>
            <a:endParaRPr/>
          </a:p>
        </p:txBody>
      </p:sp>
      <p:sp>
        <p:nvSpPr>
          <p:cNvPr id="149" name="Google Shape;149;p18"/>
          <p:cNvSpPr txBox="1"/>
          <p:nvPr/>
        </p:nvSpPr>
        <p:spPr>
          <a:xfrm>
            <a:off x="1229322" y="2521058"/>
            <a:ext cx="9092550" cy="830997"/>
          </a:xfrm>
          <a:prstGeom prst="rect">
            <a:avLst/>
          </a:prstGeom>
          <a:solidFill>
            <a:srgbClr val="DCCF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1952 – Arthur Samuel wrote the first computer learning program.</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1957 – Frank Rosenblatt designed the first neural network.</a:t>
            </a:r>
            <a:endParaRPr/>
          </a:p>
        </p:txBody>
      </p:sp>
      <p:sp>
        <p:nvSpPr>
          <p:cNvPr id="150" name="Google Shape;150;p18"/>
          <p:cNvSpPr txBox="1"/>
          <p:nvPr/>
        </p:nvSpPr>
        <p:spPr>
          <a:xfrm>
            <a:off x="1229321" y="4255634"/>
            <a:ext cx="8508568" cy="1569660"/>
          </a:xfrm>
          <a:prstGeom prst="rect">
            <a:avLst/>
          </a:prstGeom>
          <a:solidFill>
            <a:srgbClr val="CCE2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2006 – Geoffrey Hinton coins the term “Deep Learning”.</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2012 – Google is able to identify videos that contain cats.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2014 – Facebook can verify people in photos.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2016 – Google’s AlphaGo beats world champion at Go.</a:t>
            </a:r>
            <a:endParaRPr/>
          </a:p>
        </p:txBody>
      </p:sp>
    </p:spTree>
    <p:extLst>
      <p:ext uri="{BB962C8B-B14F-4D97-AF65-F5344CB8AC3E}">
        <p14:creationId xmlns:p14="http://schemas.microsoft.com/office/powerpoint/2010/main" val="375172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4CCC6-F075-F240-905F-31FB69128059}"/>
              </a:ext>
            </a:extLst>
          </p:cNvPr>
          <p:cNvPicPr>
            <a:picLocks noChangeAspect="1"/>
          </p:cNvPicPr>
          <p:nvPr/>
        </p:nvPicPr>
        <p:blipFill rotWithShape="1">
          <a:blip r:embed="rId3"/>
          <a:srcRect l="9931" r="8734" b="-1"/>
          <a:stretch/>
        </p:blipFill>
        <p:spPr>
          <a:xfrm>
            <a:off x="20" y="10"/>
            <a:ext cx="12191980" cy="6857990"/>
          </a:xfrm>
          <a:prstGeom prst="rect">
            <a:avLst/>
          </a:prstGeom>
        </p:spPr>
      </p:pic>
    </p:spTree>
    <p:extLst>
      <p:ext uri="{BB962C8B-B14F-4D97-AF65-F5344CB8AC3E}">
        <p14:creationId xmlns:p14="http://schemas.microsoft.com/office/powerpoint/2010/main" val="1666546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AC055F-E7BA-9C47-A411-B4B65DF62E4A}"/>
              </a:ext>
            </a:extLst>
          </p:cNvPr>
          <p:cNvPicPr>
            <a:picLocks noChangeAspect="1"/>
          </p:cNvPicPr>
          <p:nvPr/>
        </p:nvPicPr>
        <p:blipFill>
          <a:blip r:embed="rId3"/>
          <a:stretch>
            <a:fillRect/>
          </a:stretch>
        </p:blipFill>
        <p:spPr>
          <a:xfrm>
            <a:off x="643467" y="1220724"/>
            <a:ext cx="10905066" cy="4416551"/>
          </a:xfrm>
          <a:prstGeom prst="rect">
            <a:avLst/>
          </a:prstGeom>
          <a:ln>
            <a:noFill/>
          </a:ln>
        </p:spPr>
      </p:pic>
    </p:spTree>
    <p:extLst>
      <p:ext uri="{BB962C8B-B14F-4D97-AF65-F5344CB8AC3E}">
        <p14:creationId xmlns:p14="http://schemas.microsoft.com/office/powerpoint/2010/main" val="76556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5772</TotalTime>
  <Words>2805</Words>
  <Application>Microsoft Macintosh PowerPoint</Application>
  <PresentationFormat>Widescreen</PresentationFormat>
  <Paragraphs>695</Paragraphs>
  <Slides>53</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Century Gothic</vt:lpstr>
      <vt:lpstr>medium-content-serif-font</vt:lpstr>
      <vt:lpstr>medium-content-title-font</vt:lpstr>
      <vt:lpstr>Roboto</vt:lpstr>
      <vt:lpstr>sohne</vt:lpstr>
      <vt:lpstr>Office Theme</vt:lpstr>
      <vt:lpstr>Introduction to Machine Learning</vt:lpstr>
      <vt:lpstr>Hiranmayi Ranganathan</vt:lpstr>
      <vt:lpstr>Learning Objectives</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ML workflow</vt:lpstr>
      <vt:lpstr>The ML workflow</vt:lpstr>
      <vt:lpstr>PowerPoint Presentation</vt:lpstr>
      <vt:lpstr>The ML workflow</vt:lpstr>
      <vt:lpstr>PowerPoint Presentation</vt:lpstr>
      <vt:lpstr>PowerPoint Presentation</vt:lpstr>
      <vt:lpstr>The ML workflow</vt:lpstr>
      <vt:lpstr>PowerPoint Presentation</vt:lpstr>
      <vt:lpstr>A Machine Learning Model </vt:lpstr>
      <vt:lpstr>Cost function</vt:lpstr>
      <vt:lpstr>Gradient Descent </vt:lpstr>
      <vt:lpstr>Mathematical Interpretation of Cost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ML workflow</vt:lpstr>
      <vt:lpstr>PowerPoint Presentation</vt:lpstr>
      <vt:lpstr>Evaluate your Machine Learning Algorithm</vt:lpstr>
      <vt:lpstr>The ML workflow</vt:lpstr>
      <vt:lpstr>Introduction to Machine Learning using  Scikit-Learn</vt:lpstr>
      <vt:lpstr>Chemoinformatics datasets</vt:lpstr>
      <vt:lpstr>Types of machine learning tasks</vt:lpstr>
      <vt:lpstr>What is QSAR?</vt:lpstr>
      <vt:lpstr>How do we encode molecules?</vt:lpstr>
      <vt:lpstr>How do we predict a property?</vt:lpstr>
      <vt:lpstr>What about Deep Learning?</vt:lpstr>
      <vt:lpstr>Deep learning for QSAR</vt:lpstr>
      <vt:lpstr>Is it a good model?</vt:lpstr>
      <vt:lpstr>How can we test our model?</vt:lpstr>
      <vt:lpstr>ATOM Modeling PipeLine validation</vt:lpstr>
      <vt:lpstr>Safety validation classification models</vt:lpstr>
      <vt:lpstr>Pharmacokinetics validation regression models</vt:lpstr>
      <vt:lpstr>Effect of dataset size: Big data</vt:lpstr>
      <vt:lpstr>Effect of feature and model types: Which is better?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Ranganathan, Hiranmayi</dc:creator>
  <cp:lastModifiedBy>Ranganathan, Hiranmayi</cp:lastModifiedBy>
  <cp:revision>9</cp:revision>
  <dcterms:created xsi:type="dcterms:W3CDTF">2020-06-19T18:53:00Z</dcterms:created>
  <dcterms:modified xsi:type="dcterms:W3CDTF">2022-07-12T19:12:11Z</dcterms:modified>
</cp:coreProperties>
</file>